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9.jpe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35.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image" Target="../media/image38.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41.jpeg"/><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43.jpeg"/><Relationship Id="rId1" Type="http://schemas.openxmlformats.org/officeDocument/2006/relationships/image" Target="../media/image4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45.jpeg"/><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46.jpeg"/><Relationship Id="rId2" Type="http://schemas.openxmlformats.org/officeDocument/2006/relationships/image" Target="../media/image30.pn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48.jpeg"/><Relationship Id="rId1" Type="http://schemas.openxmlformats.org/officeDocument/2006/relationships/image" Target="../media/image4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49.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5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53.jpeg"/><Relationship Id="rId1" Type="http://schemas.openxmlformats.org/officeDocument/2006/relationships/image" Target="../media/image52.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image" Target="../media/image54.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image" Target="../media/image57.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62.GIF"/><Relationship Id="rId2" Type="http://schemas.openxmlformats.org/officeDocument/2006/relationships/image" Target="../media/image61.png"/><Relationship Id="rId1" Type="http://schemas.openxmlformats.org/officeDocument/2006/relationships/image" Target="../media/image60.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64.jpeg"/><Relationship Id="rId1" Type="http://schemas.openxmlformats.org/officeDocument/2006/relationships/image" Target="../media/image63.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65.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66.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67.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3.jpe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5.jpeg"/><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1905" y="2433742"/>
            <a:ext cx="12192318" cy="2060360"/>
          </a:xfrm>
          <a:prstGeom prst="rect">
            <a:avLst/>
          </a:prstGeom>
          <a:solidFill>
            <a:srgbClr val="9BBB59"/>
          </a:solidFill>
          <a:ln w="25400">
            <a:noFill/>
          </a:ln>
        </p:spPr>
        <p:txBody>
          <a:bodyPr lIns="91412" tIns="45706" rIns="91412" bIns="45706"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6523" y="2276595"/>
            <a:ext cx="2638150" cy="2320683"/>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2239" y="2289294"/>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494" y="2284532"/>
            <a:ext cx="2650849" cy="2320683"/>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909" y="2297231"/>
            <a:ext cx="2552434" cy="2320683"/>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2081"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926" y="2343263"/>
            <a:ext cx="2409574" cy="2190522"/>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12" tIns="45706" rIns="91412" bIns="45706"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11" name="组合 4110"/>
          <p:cNvGrpSpPr/>
          <p:nvPr/>
        </p:nvGrpSpPr>
        <p:grpSpPr>
          <a:xfrm>
            <a:off x="10136402" y="6256042"/>
            <a:ext cx="1934960" cy="473026"/>
            <a:chOff x="0" y="11117"/>
            <a:chExt cx="1936145" cy="473279"/>
          </a:xfrm>
        </p:grpSpPr>
        <p:sp>
          <p:nvSpPr>
            <p:cNvPr id="4112" name="Text Box 62"/>
            <p:cNvSpPr/>
            <p:nvPr/>
          </p:nvSpPr>
          <p:spPr>
            <a:xfrm>
              <a:off x="424742" y="78480"/>
              <a:ext cx="1511403" cy="352613"/>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
        <p:nvSpPr>
          <p:cNvPr id="2" name="矩形 12"/>
          <p:cNvSpPr/>
          <p:nvPr/>
        </p:nvSpPr>
        <p:spPr>
          <a:xfrm>
            <a:off x="6168382" y="3026452"/>
            <a:ext cx="4057227" cy="1182247"/>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p:cTn id="7" dur="500" fill="hold"/>
                                        <p:tgtEl>
                                          <p:spTgt spid="4111"/>
                                        </p:tgtEl>
                                        <p:attrNameLst>
                                          <p:attrName>ppt_x</p:attrName>
                                        </p:attrNameLst>
                                      </p:cBhvr>
                                      <p:tavLst>
                                        <p:tav tm="0">
                                          <p:val>
                                            <p:strVal val="#ppt_x"/>
                                          </p:val>
                                        </p:tav>
                                        <p:tav tm="100000">
                                          <p:val>
                                            <p:strVal val="#ppt_x"/>
                                          </p:val>
                                        </p:tav>
                                      </p:tavLst>
                                    </p:anim>
                                    <p:anim calcmode="lin" valueType="num">
                                      <p:cBhvr>
                                        <p:cTn id="8" dur="500" fill="hold"/>
                                        <p:tgtEl>
                                          <p:spTgt spid="4111"/>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300" fill="hold"/>
                                        <p:tgtEl>
                                          <p:spTgt spid="4111"/>
                                        </p:tgtEl>
                                        <p:attrNameLst>
                                          <p:attrName>r</p:attrName>
                                        </p:attrNameLst>
                                      </p:cBhvr>
                                    </p:animRot>
                                  </p:childTnLst>
                                </p:cTn>
                              </p:par>
                            </p:childTnLst>
                          </p:cTn>
                        </p:par>
                        <p:par>
                          <p:cTn id="11" fill="hold">
                            <p:stCondLst>
                              <p:cond delay="5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3" name="TextBox 40"/>
          <p:cNvSpPr/>
          <p:nvPr/>
        </p:nvSpPr>
        <p:spPr>
          <a:xfrm>
            <a:off x="2536190" y="1303655"/>
            <a:ext cx="7664450"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五、爱情阶段理论</a:t>
            </a:r>
            <a:endParaRPr sz="2000" b="1" dirty="0">
              <a:solidFill>
                <a:schemeClr val="bg2">
                  <a:lumMod val="50000"/>
                </a:schemeClr>
              </a:solidFill>
              <a:ea typeface="宋体" panose="02010600030101010101" pitchFamily="2" charset="-122"/>
            </a:endParaRPr>
          </a:p>
        </p:txBody>
      </p:sp>
      <p:sp>
        <p:nvSpPr>
          <p:cNvPr id="8235" name="TextBox 17"/>
          <p:cNvSpPr/>
          <p:nvPr/>
        </p:nvSpPr>
        <p:spPr>
          <a:xfrm>
            <a:off x="2535555" y="2921635"/>
            <a:ext cx="8969375" cy="2034540"/>
          </a:xfrm>
          <a:prstGeom prst="rect">
            <a:avLst/>
          </a:prstGeom>
          <a:noFill/>
          <a:ln w="9525">
            <a:noFill/>
          </a:ln>
        </p:spPr>
        <p:txBody>
          <a:bodyPr wrap="square">
            <a:spAutoFit/>
          </a:bodyPr>
          <a:p>
            <a:pPr marL="457200" lvl="1">
              <a:lnSpc>
                <a:spcPct val="133000"/>
              </a:lnSpc>
            </a:pPr>
            <a:r>
              <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rPr>
              <a:t>1、刺激阶段</a:t>
            </a:r>
            <a:endPar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457200" lvl="1">
              <a:lnSpc>
                <a:spcPct val="133000"/>
              </a:lnSpc>
            </a:pPr>
            <a:r>
              <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通常双方第一次的接触即属于刺激阶段。</a:t>
            </a:r>
            <a:endPar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457200" lvl="1">
              <a:lnSpc>
                <a:spcPct val="133000"/>
              </a:lnSpc>
            </a:pPr>
            <a:r>
              <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rPr>
              <a:t>2、价值阶段</a:t>
            </a:r>
            <a:endPar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457200" lvl="1">
              <a:lnSpc>
                <a:spcPct val="133000"/>
              </a:lnSpc>
            </a:pPr>
            <a:r>
              <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一般而言，双方大约第二次至第七次的接触，便属于价值阶段。</a:t>
            </a:r>
            <a:endPar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457200" lvl="1">
              <a:lnSpc>
                <a:spcPct val="133000"/>
              </a:lnSpc>
            </a:pPr>
            <a:r>
              <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rPr>
              <a:t>3、角色阶段</a:t>
            </a:r>
            <a:endParaRPr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marL="457200" lvl="1">
              <a:lnSpc>
                <a:spcPct val="133000"/>
              </a:lnSpc>
            </a:pPr>
            <a:r>
              <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通常双方大约第八次以后的接触，便开始属于角色阶段。</a:t>
            </a:r>
            <a:endParaRPr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8234" name="TextBox 16"/>
          <p:cNvSpPr/>
          <p:nvPr/>
        </p:nvSpPr>
        <p:spPr>
          <a:xfrm>
            <a:off x="2534285" y="1914525"/>
            <a:ext cx="8970645" cy="779780"/>
          </a:xfrm>
          <a:prstGeom prst="rect">
            <a:avLst/>
          </a:prstGeom>
          <a:noFill/>
          <a:ln w="9525">
            <a:noFill/>
          </a:ln>
        </p:spPr>
        <p:txBody>
          <a:bodyPr wrap="square">
            <a:spAutoFit/>
          </a:bodyPr>
          <a:p>
            <a:pPr marL="0" lvl="0"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Murstein主要探讨亲密关系如何发展，注重爱情的阶段性。Murstein提出的SVR理论认为亲密关系的发展，依双方接触的次数多寡分为</a:t>
            </a:r>
            <a:r>
              <a:rPr lang="zh-CN" altLang="en-US" b="1" dirty="0">
                <a:solidFill>
                  <a:schemeClr val="bg2">
                    <a:lumMod val="50000"/>
                  </a:schemeClr>
                </a:solidFill>
                <a:latin typeface="微软雅黑" panose="020B0503020204020204" charset="-122"/>
                <a:ea typeface="微软雅黑" panose="020B0503020204020204" charset="-122"/>
                <a:sym typeface="微软雅黑" panose="020B0503020204020204" charset="-122"/>
              </a:rPr>
              <a:t>刺激、价值和角色</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三阶段。</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235"/>
                                        </p:tgtEl>
                                        <p:attrNameLst>
                                          <p:attrName>style.visibility</p:attrName>
                                        </p:attrNameLst>
                                      </p:cBhvr>
                                      <p:to>
                                        <p:strVal val="visible"/>
                                      </p:to>
                                    </p:set>
                                    <p:animEffect filter="fade">
                                      <p:cBhvr>
                                        <p:cTn id="12" dur="1000"/>
                                        <p:tgtEl>
                                          <p:spTgt spid="8235"/>
                                        </p:tgtEl>
                                      </p:cBhvr>
                                    </p:animEffect>
                                    <p:anim calcmode="lin" valueType="num">
                                      <p:cBhvr>
                                        <p:cTn id="13" dur="1000" fill="hold"/>
                                        <p:tgtEl>
                                          <p:spTgt spid="8235"/>
                                        </p:tgtEl>
                                        <p:attrNameLst>
                                          <p:attrName>ppt_x</p:attrName>
                                        </p:attrNameLst>
                                      </p:cBhvr>
                                      <p:tavLst>
                                        <p:tav tm="0">
                                          <p:val>
                                            <p:strVal val="#ppt_x"/>
                                          </p:val>
                                        </p:tav>
                                        <p:tav tm="100000">
                                          <p:val>
                                            <p:strVal val="#ppt_x"/>
                                          </p:val>
                                        </p:tav>
                                      </p:tavLst>
                                    </p:anim>
                                    <p:anim calcmode="lin" valueType="num">
                                      <p:cBhvr>
                                        <p:cTn id="14" dur="1000" fill="hold"/>
                                        <p:tgtEl>
                                          <p:spTgt spid="823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nodeType="afterEffect">
                                  <p:stCondLst>
                                    <p:cond delay="0"/>
                                  </p:stCondLst>
                                  <p:iterate type="wd">
                                    <p:tmPct val="10000"/>
                                  </p:iterate>
                                  <p:childTnLst>
                                    <p:set>
                                      <p:cBhvr>
                                        <p:cTn id="17" dur="1" fill="hold">
                                          <p:stCondLst>
                                            <p:cond delay="0"/>
                                          </p:stCondLst>
                                        </p:cTn>
                                        <p:tgtEl>
                                          <p:spTgt spid="8234">
                                            <p:txEl>
                                              <p:charRg st="0" end="30"/>
                                            </p:txEl>
                                          </p:spTgt>
                                        </p:tgtEl>
                                        <p:attrNameLst>
                                          <p:attrName>style.visibility</p:attrName>
                                        </p:attrNameLst>
                                      </p:cBhvr>
                                      <p:to>
                                        <p:strVal val="visible"/>
                                      </p:to>
                                    </p:set>
                                    <p:animScale>
                                      <p:cBhvr>
                                        <p:cTn id="18"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234">
                                            <p:txEl>
                                              <p:charRg st="0" end="30"/>
                                            </p:txEl>
                                          </p:spTgt>
                                        </p:tgtEl>
                                        <p:attrNameLst>
                                          <p:attrName>ppt_x</p:attrName>
                                          <p:attrName>ppt_y</p:attrName>
                                        </p:attrNameLst>
                                      </p:cBhvr>
                                    </p:animMotion>
                                    <p:animEffect filter="fade">
                                      <p:cBhvr>
                                        <p:cTn id="20" dur="1000"/>
                                        <p:tgtEl>
                                          <p:spTgt spid="8234">
                                            <p:txEl>
                                              <p:charRg st="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bldLvl="0"/>
      <p:bldP spid="8235"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2"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9249" name="组合 9248"/>
          <p:cNvGrpSpPr/>
          <p:nvPr/>
        </p:nvGrpSpPr>
        <p:grpSpPr>
          <a:xfrm>
            <a:off x="1883410" y="512763"/>
            <a:ext cx="539750" cy="539750"/>
            <a:chOff x="0" y="0"/>
            <a:chExt cx="540000" cy="540000"/>
          </a:xfrm>
        </p:grpSpPr>
        <p:sp>
          <p:nvSpPr>
            <p:cNvPr id="925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925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925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爱情来临的阶段</a:t>
            </a:r>
            <a:endParaRPr lang="zh-CN" altLang="en-US" dirty="0">
              <a:ea typeface="宋体" panose="02010600030101010101" pitchFamily="2" charset="-122"/>
            </a:endParaRPr>
          </a:p>
        </p:txBody>
      </p:sp>
      <p:pic>
        <p:nvPicPr>
          <p:cNvPr id="9253"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9254"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阶段</a:t>
            </a:r>
            <a:endParaRPr lang="zh-CN" altLang="en-US" dirty="0">
              <a:ea typeface="宋体" panose="02010600030101010101" pitchFamily="2" charset="-122"/>
            </a:endParaRPr>
          </a:p>
        </p:txBody>
      </p:sp>
      <p:sp>
        <p:nvSpPr>
          <p:cNvPr id="9255"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6"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57" name="TextBox 10"/>
          <p:cNvSpPr/>
          <p:nvPr/>
        </p:nvSpPr>
        <p:spPr>
          <a:xfrm>
            <a:off x="6195060" y="1773555"/>
            <a:ext cx="31178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cs typeface="+mn-ea"/>
                <a:sym typeface="微软雅黑" panose="020B0503020204020204" charset="-122"/>
              </a:rPr>
              <a:t>爱情来临至少有几个阶段：</a:t>
            </a:r>
            <a:endParaRPr lang="zh-CN" altLang="en-US" sz="2000" b="1" dirty="0">
              <a:solidFill>
                <a:srgbClr val="F79646"/>
              </a:solidFill>
              <a:latin typeface="微软雅黑" panose="020B0503020204020204" charset="-122"/>
              <a:ea typeface="微软雅黑" panose="020B0503020204020204" charset="-122"/>
              <a:cs typeface="+mn-ea"/>
            </a:endParaRPr>
          </a:p>
        </p:txBody>
      </p:sp>
      <p:sp>
        <p:nvSpPr>
          <p:cNvPr id="925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9259" name="TextBox 8"/>
          <p:cNvSpPr/>
          <p:nvPr/>
        </p:nvSpPr>
        <p:spPr>
          <a:xfrm>
            <a:off x="5663248" y="2450465"/>
            <a:ext cx="5689600" cy="318135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一是爱情产生的第一个表现是迷醉，它明净的光辉甚至照入梦中，一个人如果没有体验到由于迷醉而产生的战憷，他就不会堕入情网。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二是激情与热恋阶段。男性开始占有理想的情人，他的激情燃烧得更加旺盛，更加明亮，因为隐约模糊的性的欲望如今被鲜明的、令人忐忑不安的爱情感所代替，而女性也表现出前所未见的光彩。爱情要求所爱的人品质恒久不变，同时又要求这种品质具有可塑性，不断翻新，它崇敬传统、习俗，但又渴望理想的美，渴望生活的完美，渴望双方关系文明化。</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9260" name="Picture 3" descr="C:\Users\cxy\Desktop\中职-《心理健康》\图\4Nb3Nl6Le2No.jpg4Nb3Nl6Le2No"/>
          <p:cNvPicPr>
            <a:picLocks noChangeAspect="1"/>
          </p:cNvPicPr>
          <p:nvPr/>
        </p:nvPicPr>
        <p:blipFill>
          <a:blip r:embed="rId2"/>
          <a:srcRect/>
          <a:stretch>
            <a:fillRect/>
          </a:stretch>
        </p:blipFill>
        <p:spPr>
          <a:xfrm>
            <a:off x="2496185" y="3195638"/>
            <a:ext cx="2982913" cy="176212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49"/>
                                        </p:tgtEl>
                                        <p:attrNameLst>
                                          <p:attrName>style.visibility</p:attrName>
                                        </p:attrNameLst>
                                      </p:cBhvr>
                                      <p:to>
                                        <p:strVal val="visible"/>
                                      </p:to>
                                    </p:set>
                                    <p:anim calcmode="lin" valueType="num">
                                      <p:cBhvr>
                                        <p:cTn id="7" dur="500" fill="hold"/>
                                        <p:tgtEl>
                                          <p:spTgt spid="9249"/>
                                        </p:tgtEl>
                                        <p:attrNameLst>
                                          <p:attrName>ppt_x</p:attrName>
                                        </p:attrNameLst>
                                      </p:cBhvr>
                                      <p:tavLst>
                                        <p:tav tm="0">
                                          <p:val>
                                            <p:strVal val="#ppt_x"/>
                                          </p:val>
                                        </p:tav>
                                        <p:tav tm="100000">
                                          <p:val>
                                            <p:strVal val="#ppt_x"/>
                                          </p:val>
                                        </p:tav>
                                      </p:tavLst>
                                    </p:anim>
                                    <p:anim calcmode="lin" valueType="num">
                                      <p:cBhvr>
                                        <p:cTn id="8" dur="500" fill="hold"/>
                                        <p:tgtEl>
                                          <p:spTgt spid="924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252"/>
                                        </p:tgtEl>
                                        <p:attrNameLst>
                                          <p:attrName>style.visibility</p:attrName>
                                        </p:attrNameLst>
                                      </p:cBhvr>
                                      <p:to>
                                        <p:strVal val="visible"/>
                                      </p:to>
                                    </p:set>
                                    <p:anim calcmode="lin" valueType="num">
                                      <p:cBhvr>
                                        <p:cTn id="11" dur="500" fill="hold"/>
                                        <p:tgtEl>
                                          <p:spTgt spid="9252"/>
                                        </p:tgtEl>
                                        <p:attrNameLst>
                                          <p:attrName>ppt_x</p:attrName>
                                        </p:attrNameLst>
                                      </p:cBhvr>
                                      <p:tavLst>
                                        <p:tav tm="0">
                                          <p:val>
                                            <p:strVal val="#ppt_x"/>
                                          </p:val>
                                        </p:tav>
                                        <p:tav tm="100000">
                                          <p:val>
                                            <p:strVal val="#ppt_x"/>
                                          </p:val>
                                        </p:tav>
                                      </p:tavLst>
                                    </p:anim>
                                    <p:anim calcmode="lin" valueType="num">
                                      <p:cBhvr>
                                        <p:cTn id="12" dur="500" fill="hold"/>
                                        <p:tgtEl>
                                          <p:spTgt spid="925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260"/>
                                        </p:tgtEl>
                                        <p:attrNameLst>
                                          <p:attrName>style.visibility</p:attrName>
                                        </p:attrNameLst>
                                      </p:cBhvr>
                                      <p:to>
                                        <p:strVal val="visible"/>
                                      </p:to>
                                    </p:set>
                                    <p:anim calcmode="lin" valueType="num">
                                      <p:cBhvr>
                                        <p:cTn id="16" dur="500" fill="hold"/>
                                        <p:tgtEl>
                                          <p:spTgt spid="9260"/>
                                        </p:tgtEl>
                                        <p:attrNameLst>
                                          <p:attrName>ppt_w</p:attrName>
                                        </p:attrNameLst>
                                      </p:cBhvr>
                                      <p:tavLst>
                                        <p:tav tm="0">
                                          <p:val>
                                            <p:fltVal val="0.000000"/>
                                          </p:val>
                                        </p:tav>
                                        <p:tav tm="100000">
                                          <p:val>
                                            <p:strVal val="#ppt_w"/>
                                          </p:val>
                                        </p:tav>
                                      </p:tavLst>
                                    </p:anim>
                                    <p:anim calcmode="lin" valueType="num">
                                      <p:cBhvr>
                                        <p:cTn id="17" dur="500" fill="hold"/>
                                        <p:tgtEl>
                                          <p:spTgt spid="9260"/>
                                        </p:tgtEl>
                                        <p:attrNameLst>
                                          <p:attrName>ppt_h</p:attrName>
                                        </p:attrNameLst>
                                      </p:cBhvr>
                                      <p:tavLst>
                                        <p:tav tm="0">
                                          <p:val>
                                            <p:fltVal val="0.000000"/>
                                          </p:val>
                                        </p:tav>
                                        <p:tav tm="100000">
                                          <p:val>
                                            <p:strVal val="#ppt_h"/>
                                          </p:val>
                                        </p:tav>
                                      </p:tavLst>
                                    </p:anim>
                                    <p:animEffect filter="fade">
                                      <p:cBhvr>
                                        <p:cTn id="18" dur="500"/>
                                        <p:tgtEl>
                                          <p:spTgt spid="9260"/>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9260"/>
                                        </p:tgtEl>
                                        <p:attrNameLst>
                                          <p:attrName>style.visibility</p:attrName>
                                        </p:attrNameLst>
                                      </p:cBhvr>
                                      <p:to>
                                        <p:strVal val="visible"/>
                                      </p:to>
                                    </p:set>
                                    <p:anim calcmode="lin" valueType="num">
                                      <p:cBhvr>
                                        <p:cTn id="21" dur="500" fill="hold"/>
                                        <p:tgtEl>
                                          <p:spTgt spid="9260"/>
                                        </p:tgtEl>
                                        <p:attrNameLst>
                                          <p:attrName>ppt_w</p:attrName>
                                        </p:attrNameLst>
                                      </p:cBhvr>
                                      <p:tavLst>
                                        <p:tav tm="0">
                                          <p:val>
                                            <p:fltVal val="0.000000"/>
                                          </p:val>
                                        </p:tav>
                                        <p:tav tm="100000">
                                          <p:val>
                                            <p:strVal val="#ppt_w"/>
                                          </p:val>
                                        </p:tav>
                                      </p:tavLst>
                                    </p:anim>
                                    <p:anim calcmode="lin" valueType="num">
                                      <p:cBhvr>
                                        <p:cTn id="22" dur="500" fill="hold"/>
                                        <p:tgtEl>
                                          <p:spTgt spid="9260"/>
                                        </p:tgtEl>
                                        <p:attrNameLst>
                                          <p:attrName>ppt_h</p:attrName>
                                        </p:attrNameLst>
                                      </p:cBhvr>
                                      <p:tavLst>
                                        <p:tav tm="0">
                                          <p:val>
                                            <p:fltVal val="0.000000"/>
                                          </p:val>
                                        </p:tav>
                                        <p:tav tm="100000">
                                          <p:val>
                                            <p:strVal val="#ppt_h"/>
                                          </p:val>
                                        </p:tav>
                                      </p:tavLst>
                                    </p:anim>
                                    <p:anim calcmode="lin" valueType="num">
                                      <p:cBhvr>
                                        <p:cTn id="23" dur="500" fill="hold"/>
                                        <p:tgtEl>
                                          <p:spTgt spid="9260"/>
                                        </p:tgtEl>
                                        <p:attrNameLst>
                                          <p:attrName>style.rotation</p:attrName>
                                        </p:attrNameLst>
                                      </p:cBhvr>
                                      <p:tavLst>
                                        <p:tav tm="0">
                                          <p:val>
                                            <p:fltVal val="360.000000"/>
                                          </p:val>
                                        </p:tav>
                                        <p:tav tm="100000">
                                          <p:val>
                                            <p:fltVal val="0.000000"/>
                                          </p:val>
                                        </p:tav>
                                      </p:tavLst>
                                    </p:anim>
                                    <p:animEffect filter="fade">
                                      <p:cBhvr>
                                        <p:cTn id="24" dur="500"/>
                                        <p:tgtEl>
                                          <p:spTgt spid="926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259"/>
                                        </p:tgtEl>
                                        <p:attrNameLst>
                                          <p:attrName>style.visibility</p:attrName>
                                        </p:attrNameLst>
                                      </p:cBhvr>
                                      <p:to>
                                        <p:strVal val="visible"/>
                                      </p:to>
                                    </p:set>
                                    <p:anim calcmode="lin" valueType="num">
                                      <p:cBhvr>
                                        <p:cTn id="28" dur="500" fill="hold"/>
                                        <p:tgtEl>
                                          <p:spTgt spid="9259"/>
                                        </p:tgtEl>
                                        <p:attrNameLst>
                                          <p:attrName>ppt_w</p:attrName>
                                        </p:attrNameLst>
                                      </p:cBhvr>
                                      <p:tavLst>
                                        <p:tav tm="0">
                                          <p:val>
                                            <p:fltVal val="0.000000"/>
                                          </p:val>
                                        </p:tav>
                                        <p:tav tm="100000">
                                          <p:val>
                                            <p:strVal val="#ppt_w"/>
                                          </p:val>
                                        </p:tav>
                                      </p:tavLst>
                                    </p:anim>
                                    <p:anim calcmode="lin" valueType="num">
                                      <p:cBhvr>
                                        <p:cTn id="29" dur="500" fill="hold"/>
                                        <p:tgtEl>
                                          <p:spTgt spid="9259"/>
                                        </p:tgtEl>
                                        <p:attrNameLst>
                                          <p:attrName>ppt_h</p:attrName>
                                        </p:attrNameLst>
                                      </p:cBhvr>
                                      <p:tavLst>
                                        <p:tav tm="0">
                                          <p:val>
                                            <p:fltVal val="0.000000"/>
                                          </p:val>
                                        </p:tav>
                                        <p:tav tm="100000">
                                          <p:val>
                                            <p:strVal val="#ppt_h"/>
                                          </p:val>
                                        </p:tav>
                                      </p:tavLst>
                                    </p:anim>
                                    <p:animEffect filter="fade">
                                      <p:cBhvr>
                                        <p:cTn id="30" dur="500"/>
                                        <p:tgtEl>
                                          <p:spTgt spid="9259"/>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9259"/>
                                        </p:tgtEl>
                                        <p:attrNameLst>
                                          <p:attrName>style.visibility</p:attrName>
                                        </p:attrNameLst>
                                      </p:cBhvr>
                                      <p:to>
                                        <p:strVal val="visible"/>
                                      </p:to>
                                    </p:set>
                                    <p:anim calcmode="lin" valueType="num">
                                      <p:cBhvr>
                                        <p:cTn id="33" dur="500" fill="hold"/>
                                        <p:tgtEl>
                                          <p:spTgt spid="9259"/>
                                        </p:tgtEl>
                                        <p:attrNameLst>
                                          <p:attrName>ppt_w</p:attrName>
                                        </p:attrNameLst>
                                      </p:cBhvr>
                                      <p:tavLst>
                                        <p:tav tm="0">
                                          <p:val>
                                            <p:fltVal val="0.000000"/>
                                          </p:val>
                                        </p:tav>
                                        <p:tav tm="100000">
                                          <p:val>
                                            <p:strVal val="#ppt_w"/>
                                          </p:val>
                                        </p:tav>
                                      </p:tavLst>
                                    </p:anim>
                                    <p:anim calcmode="lin" valueType="num">
                                      <p:cBhvr>
                                        <p:cTn id="34" dur="500" fill="hold"/>
                                        <p:tgtEl>
                                          <p:spTgt spid="9259"/>
                                        </p:tgtEl>
                                        <p:attrNameLst>
                                          <p:attrName>ppt_h</p:attrName>
                                        </p:attrNameLst>
                                      </p:cBhvr>
                                      <p:tavLst>
                                        <p:tav tm="0">
                                          <p:val>
                                            <p:fltVal val="0.000000"/>
                                          </p:val>
                                        </p:tav>
                                        <p:tav tm="100000">
                                          <p:val>
                                            <p:strVal val="#ppt_h"/>
                                          </p:val>
                                        </p:tav>
                                      </p:tavLst>
                                    </p:anim>
                                    <p:anim calcmode="lin" valueType="num">
                                      <p:cBhvr>
                                        <p:cTn id="35" dur="500" fill="hold"/>
                                        <p:tgtEl>
                                          <p:spTgt spid="9259"/>
                                        </p:tgtEl>
                                        <p:attrNameLst>
                                          <p:attrName>style.rotation</p:attrName>
                                        </p:attrNameLst>
                                      </p:cBhvr>
                                      <p:tavLst>
                                        <p:tav tm="0">
                                          <p:val>
                                            <p:fltVal val="360.000000"/>
                                          </p:val>
                                        </p:tav>
                                        <p:tav tm="100000">
                                          <p:val>
                                            <p:fltVal val="0.000000"/>
                                          </p:val>
                                        </p:tav>
                                      </p:tavLst>
                                    </p:anim>
                                    <p:animEffect filter="fade">
                                      <p:cBhvr>
                                        <p:cTn id="36" dur="500"/>
                                        <p:tgtEl>
                                          <p:spTgt spid="9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2" grpId="0" bldLvl="0"/>
      <p:bldP spid="9259" grpId="0" bldLvl="0"/>
      <p:bldP spid="9259" grpId="1"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爱情来临的阶段</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5579428" y="3516948"/>
            <a:ext cx="5689600" cy="139700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恋父情结”与“恋母情结”可以有效地解决人们的恋爱选择。年轻男女在选择自己的恋人时，女性倾向于选择与其理想父亲相一致的男性，而男性倾向于选择与其理想母亲心中意向相一致的女性，这归因于人类最初的恋父情结与恋母情结。</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465" y="1771650"/>
            <a:ext cx="3603625"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rPr>
              <a:t>精神分析学派认为：</a:t>
            </a:r>
            <a:endPar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endParaRPr>
          </a:p>
        </p:txBody>
      </p:sp>
      <p:pic>
        <p:nvPicPr>
          <p:cNvPr id="10284" name="Picture 3" descr="D:\360Downloads\pic\xpic7038.jpg"/>
          <p:cNvPicPr>
            <a:picLocks noChangeAspect="1"/>
          </p:cNvPicPr>
          <p:nvPr/>
        </p:nvPicPr>
        <p:blipFill>
          <a:blip r:embed="rId3"/>
          <a:stretch>
            <a:fillRect/>
          </a:stretch>
        </p:blipFill>
        <p:spPr>
          <a:xfrm>
            <a:off x="2469198" y="3432175"/>
            <a:ext cx="2879725" cy="187007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爱情来临的阶段</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5579428" y="3516948"/>
            <a:ext cx="5689600"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男性喜欢更年轻、在生理上更有吸引力的女性，因为正是这些女性，能够引起男性的生理与心理唤醒水平；而女性也着重寻找能为她们的孩子提供物质来源的男性。这些男性的特征是身体强健，能引起女性的关注与关爱，这些研究有着明显的局限性。</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465" y="1771650"/>
            <a:ext cx="3603625"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rPr>
              <a:t>生物学流派认为：</a:t>
            </a:r>
            <a:endPar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endParaRPr>
          </a:p>
        </p:txBody>
      </p:sp>
      <p:pic>
        <p:nvPicPr>
          <p:cNvPr id="10284" name="Picture 3" descr="D:\360Downloads\pic\xpic7038.jpg"/>
          <p:cNvPicPr>
            <a:picLocks noChangeAspect="1"/>
          </p:cNvPicPr>
          <p:nvPr/>
        </p:nvPicPr>
        <p:blipFill>
          <a:blip r:embed="rId3"/>
          <a:stretch>
            <a:fillRect/>
          </a:stretch>
        </p:blipFill>
        <p:spPr>
          <a:xfrm>
            <a:off x="2469198" y="3432175"/>
            <a:ext cx="2879725" cy="187007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爱情来临的阶段</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5579428" y="3026093"/>
            <a:ext cx="5689600"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类的爱分D型与B型爱两种：D型爱以缺失为基础的，我们需要这种爱满足缺乏他们时产生的空虚，这是一种自私的爱，关注的是获得而不是给予，但它又是B型爱发展的基础。B型爱是一种无私的爱，以成长需要为基础，B型爱永远不可能因为有了新的爱而满足。它是一种丰富的、愉快的和其他人一起成长的。D型爱的特征是“我需要你，因为我爱你”；而B型爱的特征是“我爱你，因为我需要你”。</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465" y="1771650"/>
            <a:ext cx="3603625"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rPr>
              <a:t>人本主义者认为：</a:t>
            </a:r>
            <a:endPar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endParaRPr>
          </a:p>
        </p:txBody>
      </p:sp>
      <p:pic>
        <p:nvPicPr>
          <p:cNvPr id="10284" name="Picture 3" descr="D:\360Downloads\pic\xpic7038.jpg"/>
          <p:cNvPicPr>
            <a:picLocks noChangeAspect="1"/>
          </p:cNvPicPr>
          <p:nvPr/>
        </p:nvPicPr>
        <p:blipFill>
          <a:blip r:embed="rId3"/>
          <a:stretch>
            <a:fillRect/>
          </a:stretch>
        </p:blipFill>
        <p:spPr>
          <a:xfrm>
            <a:off x="2469198" y="3432175"/>
            <a:ext cx="2879725" cy="187007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0273" name="组合 10272"/>
          <p:cNvGrpSpPr/>
          <p:nvPr/>
        </p:nvGrpSpPr>
        <p:grpSpPr>
          <a:xfrm>
            <a:off x="1883410" y="512763"/>
            <a:ext cx="539750" cy="539750"/>
            <a:chOff x="0" y="0"/>
            <a:chExt cx="540000" cy="540000"/>
          </a:xfrm>
        </p:grpSpPr>
        <p:sp>
          <p:nvSpPr>
            <p:cNvPr id="10274"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275"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10276"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爱情来临的阶段</a:t>
            </a:r>
            <a:endParaRPr lang="zh-CN" altLang="en-US" dirty="0">
              <a:ea typeface="宋体" panose="02010600030101010101" pitchFamily="2" charset="-122"/>
            </a:endParaRPr>
          </a:p>
        </p:txBody>
      </p:sp>
      <p:pic>
        <p:nvPicPr>
          <p:cNvPr id="10277"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0279"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80"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0281" name="TextBox 8"/>
          <p:cNvSpPr/>
          <p:nvPr/>
        </p:nvSpPr>
        <p:spPr>
          <a:xfrm>
            <a:off x="5579428" y="3026093"/>
            <a:ext cx="5689600"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两性吸引是社会学习的结果，是社会角色的定位与影响而形成的。社会学习包括榜样学习、替代学习与自我学习。儿童时期，父母是学习的榜样；而少年时期朋辈群体是重要的学习榜样，青少年时期积累的学习形成的经验会影响到青年时期恋爱对象的选择。</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0282"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0283" name="TextBox 10"/>
          <p:cNvSpPr/>
          <p:nvPr/>
        </p:nvSpPr>
        <p:spPr>
          <a:xfrm>
            <a:off x="3720465" y="1771650"/>
            <a:ext cx="3603625"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rPr>
              <a:t>社会学习理论认为：</a:t>
            </a:r>
            <a:endParaRPr lang="zh-CN" altLang="en-US" sz="2400" b="1" dirty="0">
              <a:solidFill>
                <a:srgbClr val="F79646"/>
              </a:solidFill>
              <a:latin typeface="微软雅黑" panose="020B0503020204020204" charset="-122"/>
              <a:ea typeface="微软雅黑" panose="020B0503020204020204" charset="-122"/>
              <a:cs typeface="+mn-ea"/>
              <a:sym typeface="微软雅黑" panose="020B0503020204020204" charset="-122"/>
            </a:endParaRPr>
          </a:p>
        </p:txBody>
      </p:sp>
      <p:pic>
        <p:nvPicPr>
          <p:cNvPr id="10284" name="Picture 3" descr="D:\360Downloads\pic\xpic7038.jpg"/>
          <p:cNvPicPr>
            <a:picLocks noChangeAspect="1"/>
          </p:cNvPicPr>
          <p:nvPr/>
        </p:nvPicPr>
        <p:blipFill>
          <a:blip r:embed="rId3"/>
          <a:stretch>
            <a:fillRect/>
          </a:stretch>
        </p:blipFill>
        <p:spPr>
          <a:xfrm>
            <a:off x="2469198" y="3432175"/>
            <a:ext cx="2879725" cy="187007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12333" name="TextBox 8"/>
          <p:cNvSpPr/>
          <p:nvPr/>
        </p:nvSpPr>
        <p:spPr>
          <a:xfrm>
            <a:off x="5579428" y="5014595"/>
            <a:ext cx="5689600" cy="74422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比如，一个在缺乏爱的学习榜样的家庭中长大的孩子在恋爱时往往缺乏正常的经验与引导。</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3"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1"/>
                                        </p:tgtEl>
                                        <p:attrNameLst>
                                          <p:attrName>style.visibility</p:attrName>
                                        </p:attrNameLst>
                                      </p:cBhvr>
                                      <p:to>
                                        <p:strVal val="visible"/>
                                      </p:to>
                                    </p:set>
                                    <p:anim calcmode="lin" valueType="num">
                                      <p:cBhvr>
                                        <p:cTn id="7" dur="500" fill="hold"/>
                                        <p:tgtEl>
                                          <p:spTgt spid="10281"/>
                                        </p:tgtEl>
                                        <p:attrNameLst>
                                          <p:attrName>ppt_w</p:attrName>
                                        </p:attrNameLst>
                                      </p:cBhvr>
                                      <p:tavLst>
                                        <p:tav tm="0">
                                          <p:val>
                                            <p:fltVal val="0.000000"/>
                                          </p:val>
                                        </p:tav>
                                        <p:tav tm="100000">
                                          <p:val>
                                            <p:strVal val="#ppt_w"/>
                                          </p:val>
                                        </p:tav>
                                      </p:tavLst>
                                    </p:anim>
                                    <p:anim calcmode="lin" valueType="num">
                                      <p:cBhvr>
                                        <p:cTn id="8" dur="500" fill="hold"/>
                                        <p:tgtEl>
                                          <p:spTgt spid="10281"/>
                                        </p:tgtEl>
                                        <p:attrNameLst>
                                          <p:attrName>ppt_h</p:attrName>
                                        </p:attrNameLst>
                                      </p:cBhvr>
                                      <p:tavLst>
                                        <p:tav tm="0">
                                          <p:val>
                                            <p:fltVal val="0.000000"/>
                                          </p:val>
                                        </p:tav>
                                        <p:tav tm="100000">
                                          <p:val>
                                            <p:strVal val="#ppt_h"/>
                                          </p:val>
                                        </p:tav>
                                      </p:tavLst>
                                    </p:anim>
                                    <p:animEffect filter="fade">
                                      <p:cBhvr>
                                        <p:cTn id="9" dur="500"/>
                                        <p:tgtEl>
                                          <p:spTgt spid="10281"/>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0281"/>
                                        </p:tgtEl>
                                        <p:attrNameLst>
                                          <p:attrName>style.visibility</p:attrName>
                                        </p:attrNameLst>
                                      </p:cBhvr>
                                      <p:to>
                                        <p:strVal val="visible"/>
                                      </p:to>
                                    </p:set>
                                    <p:anim calcmode="lin" valueType="num">
                                      <p:cBhvr>
                                        <p:cTn id="12" dur="500" fill="hold"/>
                                        <p:tgtEl>
                                          <p:spTgt spid="10281"/>
                                        </p:tgtEl>
                                        <p:attrNameLst>
                                          <p:attrName>ppt_w</p:attrName>
                                        </p:attrNameLst>
                                      </p:cBhvr>
                                      <p:tavLst>
                                        <p:tav tm="0">
                                          <p:val>
                                            <p:fltVal val="0.000000"/>
                                          </p:val>
                                        </p:tav>
                                        <p:tav tm="100000">
                                          <p:val>
                                            <p:strVal val="#ppt_w"/>
                                          </p:val>
                                        </p:tav>
                                      </p:tavLst>
                                    </p:anim>
                                    <p:anim calcmode="lin" valueType="num">
                                      <p:cBhvr>
                                        <p:cTn id="13" dur="500" fill="hold"/>
                                        <p:tgtEl>
                                          <p:spTgt spid="10281"/>
                                        </p:tgtEl>
                                        <p:attrNameLst>
                                          <p:attrName>ppt_h</p:attrName>
                                        </p:attrNameLst>
                                      </p:cBhvr>
                                      <p:tavLst>
                                        <p:tav tm="0">
                                          <p:val>
                                            <p:fltVal val="0.000000"/>
                                          </p:val>
                                        </p:tav>
                                        <p:tav tm="100000">
                                          <p:val>
                                            <p:strVal val="#ppt_h"/>
                                          </p:val>
                                        </p:tav>
                                      </p:tavLst>
                                    </p:anim>
                                    <p:anim calcmode="lin" valueType="num">
                                      <p:cBhvr>
                                        <p:cTn id="14" dur="500" fill="hold"/>
                                        <p:tgtEl>
                                          <p:spTgt spid="10281"/>
                                        </p:tgtEl>
                                        <p:attrNameLst>
                                          <p:attrName>style.rotation</p:attrName>
                                        </p:attrNameLst>
                                      </p:cBhvr>
                                      <p:tavLst>
                                        <p:tav tm="0">
                                          <p:val>
                                            <p:fltVal val="360.000000"/>
                                          </p:val>
                                        </p:tav>
                                        <p:tav tm="100000">
                                          <p:val>
                                            <p:fltVal val="0.000000"/>
                                          </p:val>
                                        </p:tav>
                                      </p:tavLst>
                                    </p:anim>
                                    <p:animEffect filter="fade">
                                      <p:cBhvr>
                                        <p:cTn id="15" dur="500"/>
                                        <p:tgtEl>
                                          <p:spTgt spid="1028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2333"/>
                                        </p:tgtEl>
                                        <p:attrNameLst>
                                          <p:attrName>style.visibility</p:attrName>
                                        </p:attrNameLst>
                                      </p:cBhvr>
                                      <p:to>
                                        <p:strVal val="visible"/>
                                      </p:to>
                                    </p:set>
                                    <p:anim calcmode="lin" valueType="num">
                                      <p:cBhvr>
                                        <p:cTn id="19" dur="500" fill="hold"/>
                                        <p:tgtEl>
                                          <p:spTgt spid="12333"/>
                                        </p:tgtEl>
                                        <p:attrNameLst>
                                          <p:attrName>ppt_w</p:attrName>
                                        </p:attrNameLst>
                                      </p:cBhvr>
                                      <p:tavLst>
                                        <p:tav tm="0">
                                          <p:val>
                                            <p:fltVal val="0.000000"/>
                                          </p:val>
                                        </p:tav>
                                        <p:tav tm="100000">
                                          <p:val>
                                            <p:strVal val="#ppt_w"/>
                                          </p:val>
                                        </p:tav>
                                      </p:tavLst>
                                    </p:anim>
                                    <p:anim calcmode="lin" valueType="num">
                                      <p:cBhvr>
                                        <p:cTn id="20" dur="500" fill="hold"/>
                                        <p:tgtEl>
                                          <p:spTgt spid="12333"/>
                                        </p:tgtEl>
                                        <p:attrNameLst>
                                          <p:attrName>ppt_h</p:attrName>
                                        </p:attrNameLst>
                                      </p:cBhvr>
                                      <p:tavLst>
                                        <p:tav tm="0">
                                          <p:val>
                                            <p:fltVal val="0.000000"/>
                                          </p:val>
                                        </p:tav>
                                        <p:tav tm="100000">
                                          <p:val>
                                            <p:strVal val="#ppt_h"/>
                                          </p:val>
                                        </p:tav>
                                      </p:tavLst>
                                    </p:anim>
                                    <p:animEffect filter="fade">
                                      <p:cBhvr>
                                        <p:cTn id="21" dur="500"/>
                                        <p:tgtEl>
                                          <p:spTgt spid="1233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2333"/>
                                        </p:tgtEl>
                                        <p:attrNameLst>
                                          <p:attrName>style.visibility</p:attrName>
                                        </p:attrNameLst>
                                      </p:cBhvr>
                                      <p:to>
                                        <p:strVal val="visible"/>
                                      </p:to>
                                    </p:set>
                                    <p:anim calcmode="lin" valueType="num">
                                      <p:cBhvr>
                                        <p:cTn id="24" dur="500" fill="hold"/>
                                        <p:tgtEl>
                                          <p:spTgt spid="12333"/>
                                        </p:tgtEl>
                                        <p:attrNameLst>
                                          <p:attrName>ppt_w</p:attrName>
                                        </p:attrNameLst>
                                      </p:cBhvr>
                                      <p:tavLst>
                                        <p:tav tm="0">
                                          <p:val>
                                            <p:fltVal val="0.000000"/>
                                          </p:val>
                                        </p:tav>
                                        <p:tav tm="100000">
                                          <p:val>
                                            <p:strVal val="#ppt_w"/>
                                          </p:val>
                                        </p:tav>
                                      </p:tavLst>
                                    </p:anim>
                                    <p:anim calcmode="lin" valueType="num">
                                      <p:cBhvr>
                                        <p:cTn id="25" dur="500" fill="hold"/>
                                        <p:tgtEl>
                                          <p:spTgt spid="12333"/>
                                        </p:tgtEl>
                                        <p:attrNameLst>
                                          <p:attrName>ppt_h</p:attrName>
                                        </p:attrNameLst>
                                      </p:cBhvr>
                                      <p:tavLst>
                                        <p:tav tm="0">
                                          <p:val>
                                            <p:fltVal val="0.000000"/>
                                          </p:val>
                                        </p:tav>
                                        <p:tav tm="100000">
                                          <p:val>
                                            <p:strVal val="#ppt_h"/>
                                          </p:val>
                                        </p:tav>
                                      </p:tavLst>
                                    </p:anim>
                                    <p:anim calcmode="lin" valueType="num">
                                      <p:cBhvr>
                                        <p:cTn id="26" dur="500" fill="hold"/>
                                        <p:tgtEl>
                                          <p:spTgt spid="12333"/>
                                        </p:tgtEl>
                                        <p:attrNameLst>
                                          <p:attrName>style.rotation</p:attrName>
                                        </p:attrNameLst>
                                      </p:cBhvr>
                                      <p:tavLst>
                                        <p:tav tm="0">
                                          <p:val>
                                            <p:fltVal val="360.000000"/>
                                          </p:val>
                                        </p:tav>
                                        <p:tav tm="100000">
                                          <p:val>
                                            <p:fltVal val="0.000000"/>
                                          </p:val>
                                        </p:tav>
                                      </p:tavLst>
                                    </p:anim>
                                    <p:animEffect filter="fade">
                                      <p:cBhvr>
                                        <p:cTn id="27"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ldLvl="0"/>
      <p:bldP spid="10281" grpId="1" bldLvl="0"/>
      <p:bldP spid="12333" grpId="0" bldLvl="0"/>
      <p:bldP spid="12333" grpId="1"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什么不是爱情</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以下几种不是爱情：</a:t>
            </a:r>
            <a:endParaRPr lang="zh-CN" altLang="en-US" dirty="0">
              <a:ea typeface="宋体" panose="02010600030101010101" pitchFamily="2" charset="-122"/>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84203" y="2298065"/>
            <a:ext cx="5689600" cy="350774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一是偶像化的爱情。一个没有达到产生高度自我知觉的人，倾向于把自己所爱的人“神化”，他同自己的力量异化并把自己的力量反射到他爱的人身上，将他爱的人当作一切爱情、光明与祝福的源泉而受到他的崇拜。</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二是完美的爱情。这种爱情的本质只能存在于想象之中，而不是存在于同另一个人实实在在的结合之中，这种爱情往往是用代用品使自己满足；另一种表现是将现时推移过去。我们常常将恋爱的对方想象得极其完美。特别是校园爱情被称为“真空爱情”或“玻璃爱情”就是因为中职学生扩大了爱情的完美性而忽视了其现实性。</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cxy\Desktop\中职-《心理健康》\图\u=2740489475,499413395&amp;fm=206&amp;gp=0.jpgu=2740489475,499413395&amp;fm=206&amp;gp=0"/>
          <p:cNvPicPr>
            <a:picLocks noChangeAspect="1"/>
          </p:cNvPicPr>
          <p:nvPr/>
        </p:nvPicPr>
        <p:blipFill>
          <a:blip r:embed="rId2"/>
          <a:srcRect/>
          <a:stretch>
            <a:fillRect/>
          </a:stretch>
        </p:blipFill>
        <p:spPr>
          <a:xfrm>
            <a:off x="2432685" y="3013869"/>
            <a:ext cx="3105150" cy="2070100"/>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什么不是爱情</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以下几种不是爱情：</a:t>
            </a:r>
            <a:endParaRPr lang="zh-CN" altLang="en-US" dirty="0">
              <a:ea typeface="宋体" panose="02010600030101010101" pitchFamily="2" charset="-122"/>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84203" y="2298065"/>
            <a:ext cx="5689600" cy="350774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三是爱的投射。当恋爱失败或受挫后，将注意力放到“所爱者”的错误和缺点上，对他人的细微错误的反应十分灵敏，而对自己的问题与弱点却不闻不问。</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四是爱情的非理性观念。认为爱情意味着甜蜜，意味着没有冲突。关于爱情的非理性观念影响着他们的人生选择，经常在咨询中听到学生讲，“我一直在努力，为什么得不到她的爱？我的爱可以感动神灵，唯独不能令她感动。”还有单相思的“我只是默默地爱他，我不在乎他是否在乎我”；“为什么随着交往的深入，我发现他不是我生命中等候的人”等等，都是受到自己头脑中非理性观念的影响。</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cxy\Desktop\中职-《心理健康》\图\u=2740489475,499413395&amp;fm=206&amp;gp=0.jpgu=2740489475,499413395&amp;fm=206&amp;gp=0"/>
          <p:cNvPicPr>
            <a:picLocks noChangeAspect="1"/>
          </p:cNvPicPr>
          <p:nvPr/>
        </p:nvPicPr>
        <p:blipFill>
          <a:blip r:embed="rId2"/>
          <a:srcRect/>
          <a:stretch>
            <a:fillRect/>
          </a:stretch>
        </p:blipFill>
        <p:spPr>
          <a:xfrm>
            <a:off x="2432685" y="3013869"/>
            <a:ext cx="3105150" cy="2070100"/>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什么不是爱情</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6096635" y="177323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6239510" y="1773238"/>
            <a:ext cx="2940050"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以下几种不是爱情：</a:t>
            </a:r>
            <a:endParaRPr lang="zh-CN" altLang="en-US" dirty="0">
              <a:ea typeface="宋体" panose="02010600030101010101" pitchFamily="2" charset="-122"/>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73408" y="2780665"/>
            <a:ext cx="5689600"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五是产生于孤独无助时的爱恋。爱情产生于何时？我们无法精确计算。但很多悲剧产生于开始，因为开始本身就意味着错误。特别是中职新生，来到陌生的城市，面对陌生的环境，显得无助与孤独。此时，可能一声问候、一束鲜花都会令孤独无助之中的你感动之极。要记住：在孤独无助时，更需要广泛的社会支持如友情而不一定是爱情。“英雄救美人”的悲剧就始于此。</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cxy\Desktop\中职-《心理健康》\图\u=2740489475,499413395&amp;fm=206&amp;gp=0.jpgu=2740489475,499413395&amp;fm=206&amp;gp=0"/>
          <p:cNvPicPr>
            <a:picLocks noChangeAspect="1"/>
          </p:cNvPicPr>
          <p:nvPr/>
        </p:nvPicPr>
        <p:blipFill>
          <a:blip r:embed="rId2"/>
          <a:srcRect/>
          <a:stretch>
            <a:fillRect/>
          </a:stretch>
        </p:blipFill>
        <p:spPr>
          <a:xfrm>
            <a:off x="2432685" y="3013869"/>
            <a:ext cx="3105150" cy="2070100"/>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2321" name="组合 12320"/>
          <p:cNvGrpSpPr/>
          <p:nvPr/>
        </p:nvGrpSpPr>
        <p:grpSpPr>
          <a:xfrm>
            <a:off x="1883410" y="512763"/>
            <a:ext cx="539750" cy="539750"/>
            <a:chOff x="0" y="0"/>
            <a:chExt cx="540000" cy="540000"/>
          </a:xfrm>
        </p:grpSpPr>
        <p:sp>
          <p:nvSpPr>
            <p:cNvPr id="1232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232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zh-CN" altLang="en-US" dirty="0">
                <a:ea typeface="宋体" panose="02010600030101010101" pitchFamily="2" charset="-122"/>
              </a:endParaRPr>
            </a:p>
          </p:txBody>
        </p:sp>
      </p:grpSp>
      <p:sp>
        <p:nvSpPr>
          <p:cNvPr id="12324" name="TextBox 12"/>
          <p:cNvSpPr/>
          <p:nvPr/>
        </p:nvSpPr>
        <p:spPr>
          <a:xfrm>
            <a:off x="2712085" y="552450"/>
            <a:ext cx="61912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什么不是爱情</a:t>
            </a:r>
            <a:endParaRPr lang="zh-CN" altLang="en-US" dirty="0">
              <a:ea typeface="宋体" panose="02010600030101010101" pitchFamily="2" charset="-122"/>
            </a:endParaRPr>
          </a:p>
        </p:txBody>
      </p:sp>
      <p:pic>
        <p:nvPicPr>
          <p:cNvPr id="1232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2326"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2327"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32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2329" name="TextBox 8"/>
          <p:cNvSpPr/>
          <p:nvPr/>
        </p:nvSpPr>
        <p:spPr>
          <a:xfrm>
            <a:off x="5663248" y="2400300"/>
            <a:ext cx="5689600" cy="41783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关于爱情的非理性观念主要有以下十类：</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2330"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2331"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小贴士</a:t>
            </a:r>
            <a:endParaRPr lang="zh-CN" altLang="en-US" dirty="0">
              <a:ea typeface="宋体" panose="02010600030101010101" pitchFamily="2" charset="-122"/>
            </a:endParaRPr>
          </a:p>
        </p:txBody>
      </p:sp>
      <p:pic>
        <p:nvPicPr>
          <p:cNvPr id="12332" name="Picture 2" descr="D:\Teliss_Tong\Copy\定期备份\工作备份\！PPT图片及版面资源\06-PPT精选插图\03-人物\20(8).jpg"/>
          <p:cNvPicPr>
            <a:picLocks noChangeAspect="1"/>
          </p:cNvPicPr>
          <p:nvPr/>
        </p:nvPicPr>
        <p:blipFill>
          <a:blip r:embed="rId3"/>
          <a:stretch>
            <a:fillRect/>
          </a:stretch>
        </p:blipFill>
        <p:spPr>
          <a:xfrm>
            <a:off x="2550160" y="3068638"/>
            <a:ext cx="2914650" cy="2233612"/>
          </a:xfrm>
          <a:prstGeom prst="rect">
            <a:avLst/>
          </a:prstGeom>
          <a:noFill/>
          <a:ln w="28575" cap="flat" cmpd="sng">
            <a:solidFill>
              <a:schemeClr val="bg1"/>
            </a:solidFill>
            <a:prstDash val="solid"/>
            <a:miter/>
            <a:headEnd type="none" w="med" len="med"/>
            <a:tailEnd type="none" w="med" len="med"/>
          </a:ln>
        </p:spPr>
      </p:pic>
      <p:sp>
        <p:nvSpPr>
          <p:cNvPr id="12333" name="TextBox 8"/>
          <p:cNvSpPr/>
          <p:nvPr/>
        </p:nvSpPr>
        <p:spPr>
          <a:xfrm>
            <a:off x="5663248" y="2913380"/>
            <a:ext cx="5689600" cy="2889885"/>
          </a:xfrm>
          <a:prstGeom prst="rect">
            <a:avLst/>
          </a:prstGeom>
          <a:noFill/>
          <a:ln w="9525">
            <a:noFill/>
          </a:ln>
        </p:spPr>
        <p:txBody>
          <a:bodyPr wrap="square">
            <a:spAutoFit/>
          </a:bodyPr>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1.没有爱情的中职学生活是失败的；</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2.爱情是靠努力可以争取到，即付出总有回报；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3.爱不需要理由；</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4.因为相爱而发生的性关系无可非议；</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5.恋人是完美的，爱情是至高无上的；</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6.爱是缘分也是感觉；</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7.不在乎天长地久，只在乎曾经拥有；</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8.爱情重在过程不在结果；</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9.爱情能够改变对方；</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10.失恋是人生重大的失败。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329"/>
                                        </p:tgtEl>
                                        <p:attrNameLst>
                                          <p:attrName>style.visibility</p:attrName>
                                        </p:attrNameLst>
                                      </p:cBhvr>
                                      <p:to>
                                        <p:strVal val="visible"/>
                                      </p:to>
                                    </p:set>
                                    <p:anim calcmode="lin" valueType="num">
                                      <p:cBhvr>
                                        <p:cTn id="7" dur="500" fill="hold"/>
                                        <p:tgtEl>
                                          <p:spTgt spid="12329"/>
                                        </p:tgtEl>
                                        <p:attrNameLst>
                                          <p:attrName>ppt_w</p:attrName>
                                        </p:attrNameLst>
                                      </p:cBhvr>
                                      <p:tavLst>
                                        <p:tav tm="0">
                                          <p:val>
                                            <p:fltVal val="0.000000"/>
                                          </p:val>
                                        </p:tav>
                                        <p:tav tm="100000">
                                          <p:val>
                                            <p:strVal val="#ppt_w"/>
                                          </p:val>
                                        </p:tav>
                                      </p:tavLst>
                                    </p:anim>
                                    <p:anim calcmode="lin" valueType="num">
                                      <p:cBhvr>
                                        <p:cTn id="8" dur="500" fill="hold"/>
                                        <p:tgtEl>
                                          <p:spTgt spid="12329"/>
                                        </p:tgtEl>
                                        <p:attrNameLst>
                                          <p:attrName>ppt_h</p:attrName>
                                        </p:attrNameLst>
                                      </p:cBhvr>
                                      <p:tavLst>
                                        <p:tav tm="0">
                                          <p:val>
                                            <p:fltVal val="0.000000"/>
                                          </p:val>
                                        </p:tav>
                                        <p:tav tm="100000">
                                          <p:val>
                                            <p:strVal val="#ppt_h"/>
                                          </p:val>
                                        </p:tav>
                                      </p:tavLst>
                                    </p:anim>
                                    <p:animEffect filter="fade">
                                      <p:cBhvr>
                                        <p:cTn id="9" dur="500"/>
                                        <p:tgtEl>
                                          <p:spTgt spid="12329"/>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2329"/>
                                        </p:tgtEl>
                                        <p:attrNameLst>
                                          <p:attrName>style.visibility</p:attrName>
                                        </p:attrNameLst>
                                      </p:cBhvr>
                                      <p:to>
                                        <p:strVal val="visible"/>
                                      </p:to>
                                    </p:set>
                                    <p:anim calcmode="lin" valueType="num">
                                      <p:cBhvr>
                                        <p:cTn id="12" dur="500" fill="hold"/>
                                        <p:tgtEl>
                                          <p:spTgt spid="12329"/>
                                        </p:tgtEl>
                                        <p:attrNameLst>
                                          <p:attrName>ppt_w</p:attrName>
                                        </p:attrNameLst>
                                      </p:cBhvr>
                                      <p:tavLst>
                                        <p:tav tm="0">
                                          <p:val>
                                            <p:fltVal val="0.000000"/>
                                          </p:val>
                                        </p:tav>
                                        <p:tav tm="100000">
                                          <p:val>
                                            <p:strVal val="#ppt_w"/>
                                          </p:val>
                                        </p:tav>
                                      </p:tavLst>
                                    </p:anim>
                                    <p:anim calcmode="lin" valueType="num">
                                      <p:cBhvr>
                                        <p:cTn id="13" dur="500" fill="hold"/>
                                        <p:tgtEl>
                                          <p:spTgt spid="12329"/>
                                        </p:tgtEl>
                                        <p:attrNameLst>
                                          <p:attrName>ppt_h</p:attrName>
                                        </p:attrNameLst>
                                      </p:cBhvr>
                                      <p:tavLst>
                                        <p:tav tm="0">
                                          <p:val>
                                            <p:fltVal val="0.000000"/>
                                          </p:val>
                                        </p:tav>
                                        <p:tav tm="100000">
                                          <p:val>
                                            <p:strVal val="#ppt_h"/>
                                          </p:val>
                                        </p:tav>
                                      </p:tavLst>
                                    </p:anim>
                                    <p:anim calcmode="lin" valueType="num">
                                      <p:cBhvr>
                                        <p:cTn id="14" dur="500" fill="hold"/>
                                        <p:tgtEl>
                                          <p:spTgt spid="12329"/>
                                        </p:tgtEl>
                                        <p:attrNameLst>
                                          <p:attrName>style.rotation</p:attrName>
                                        </p:attrNameLst>
                                      </p:cBhvr>
                                      <p:tavLst>
                                        <p:tav tm="0">
                                          <p:val>
                                            <p:fltVal val="360.000000"/>
                                          </p:val>
                                        </p:tav>
                                        <p:tav tm="100000">
                                          <p:val>
                                            <p:fltVal val="0.000000"/>
                                          </p:val>
                                        </p:tav>
                                      </p:tavLst>
                                    </p:anim>
                                    <p:animEffect filter="fade">
                                      <p:cBhvr>
                                        <p:cTn id="15" dur="500"/>
                                        <p:tgtEl>
                                          <p:spTgt spid="12329"/>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2333"/>
                                        </p:tgtEl>
                                        <p:attrNameLst>
                                          <p:attrName>style.visibility</p:attrName>
                                        </p:attrNameLst>
                                      </p:cBhvr>
                                      <p:to>
                                        <p:strVal val="visible"/>
                                      </p:to>
                                    </p:set>
                                    <p:anim calcmode="lin" valueType="num">
                                      <p:cBhvr>
                                        <p:cTn id="19" dur="500" fill="hold"/>
                                        <p:tgtEl>
                                          <p:spTgt spid="12333"/>
                                        </p:tgtEl>
                                        <p:attrNameLst>
                                          <p:attrName>ppt_w</p:attrName>
                                        </p:attrNameLst>
                                      </p:cBhvr>
                                      <p:tavLst>
                                        <p:tav tm="0">
                                          <p:val>
                                            <p:fltVal val="0.000000"/>
                                          </p:val>
                                        </p:tav>
                                        <p:tav tm="100000">
                                          <p:val>
                                            <p:strVal val="#ppt_w"/>
                                          </p:val>
                                        </p:tav>
                                      </p:tavLst>
                                    </p:anim>
                                    <p:anim calcmode="lin" valueType="num">
                                      <p:cBhvr>
                                        <p:cTn id="20" dur="500" fill="hold"/>
                                        <p:tgtEl>
                                          <p:spTgt spid="12333"/>
                                        </p:tgtEl>
                                        <p:attrNameLst>
                                          <p:attrName>ppt_h</p:attrName>
                                        </p:attrNameLst>
                                      </p:cBhvr>
                                      <p:tavLst>
                                        <p:tav tm="0">
                                          <p:val>
                                            <p:fltVal val="0.000000"/>
                                          </p:val>
                                        </p:tav>
                                        <p:tav tm="100000">
                                          <p:val>
                                            <p:strVal val="#ppt_h"/>
                                          </p:val>
                                        </p:tav>
                                      </p:tavLst>
                                    </p:anim>
                                    <p:animEffect filter="fade">
                                      <p:cBhvr>
                                        <p:cTn id="21" dur="500"/>
                                        <p:tgtEl>
                                          <p:spTgt spid="1233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2333"/>
                                        </p:tgtEl>
                                        <p:attrNameLst>
                                          <p:attrName>style.visibility</p:attrName>
                                        </p:attrNameLst>
                                      </p:cBhvr>
                                      <p:to>
                                        <p:strVal val="visible"/>
                                      </p:to>
                                    </p:set>
                                    <p:anim calcmode="lin" valueType="num">
                                      <p:cBhvr>
                                        <p:cTn id="24" dur="500" fill="hold"/>
                                        <p:tgtEl>
                                          <p:spTgt spid="12333"/>
                                        </p:tgtEl>
                                        <p:attrNameLst>
                                          <p:attrName>ppt_w</p:attrName>
                                        </p:attrNameLst>
                                      </p:cBhvr>
                                      <p:tavLst>
                                        <p:tav tm="0">
                                          <p:val>
                                            <p:fltVal val="0.000000"/>
                                          </p:val>
                                        </p:tav>
                                        <p:tav tm="100000">
                                          <p:val>
                                            <p:strVal val="#ppt_w"/>
                                          </p:val>
                                        </p:tav>
                                      </p:tavLst>
                                    </p:anim>
                                    <p:anim calcmode="lin" valueType="num">
                                      <p:cBhvr>
                                        <p:cTn id="25" dur="500" fill="hold"/>
                                        <p:tgtEl>
                                          <p:spTgt spid="12333"/>
                                        </p:tgtEl>
                                        <p:attrNameLst>
                                          <p:attrName>ppt_h</p:attrName>
                                        </p:attrNameLst>
                                      </p:cBhvr>
                                      <p:tavLst>
                                        <p:tav tm="0">
                                          <p:val>
                                            <p:fltVal val="0.000000"/>
                                          </p:val>
                                        </p:tav>
                                        <p:tav tm="100000">
                                          <p:val>
                                            <p:strVal val="#ppt_h"/>
                                          </p:val>
                                        </p:tav>
                                      </p:tavLst>
                                    </p:anim>
                                    <p:anim calcmode="lin" valueType="num">
                                      <p:cBhvr>
                                        <p:cTn id="26" dur="500" fill="hold"/>
                                        <p:tgtEl>
                                          <p:spTgt spid="12333"/>
                                        </p:tgtEl>
                                        <p:attrNameLst>
                                          <p:attrName>style.rotation</p:attrName>
                                        </p:attrNameLst>
                                      </p:cBhvr>
                                      <p:tavLst>
                                        <p:tav tm="0">
                                          <p:val>
                                            <p:fltVal val="360.000000"/>
                                          </p:val>
                                        </p:tav>
                                        <p:tav tm="100000">
                                          <p:val>
                                            <p:fltVal val="0.000000"/>
                                          </p:val>
                                        </p:tav>
                                      </p:tavLst>
                                    </p:anim>
                                    <p:animEffect filter="fade">
                                      <p:cBhvr>
                                        <p:cTn id="27"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9" grpId="0" bldLvl="0"/>
      <p:bldP spid="12329" grpId="1" bldLvl="0"/>
      <p:bldP spid="12333" grpId="0" bldLvl="0"/>
      <p:bldP spid="12333" grpId="1"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529" y="1441657"/>
            <a:ext cx="5866789" cy="4355409"/>
            <a:chOff x="0" y="0"/>
            <a:chExt cx="5868144" cy="361103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546480"/>
              <a:chOff x="0" y="0"/>
              <a:chExt cx="1627400" cy="54648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54648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43"/>
              <a:chOff x="0" y="0"/>
              <a:chExt cx="2646740" cy="319043"/>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43"/>
              <a:chOff x="0" y="0"/>
              <a:chExt cx="2050675" cy="319043"/>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43"/>
              <a:chOff x="0" y="0"/>
              <a:chExt cx="1745836" cy="319043"/>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546480"/>
              <a:chOff x="0" y="0"/>
              <a:chExt cx="1627400" cy="54648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54648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491" y="2911529"/>
            <a:ext cx="1368282" cy="1368282"/>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058" y="1438482"/>
            <a:ext cx="855573" cy="857161"/>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1430" y="1655630"/>
            <a:ext cx="1867340" cy="51810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0795" y="2470250"/>
            <a:ext cx="1866706" cy="51810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0795" y="3284870"/>
            <a:ext cx="1866706" cy="51810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065" y="4099490"/>
            <a:ext cx="1867975" cy="51810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065" y="4914110"/>
            <a:ext cx="1867975" cy="51810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88" y="2877877"/>
            <a:ext cx="3761983" cy="3761983"/>
          </a:xfrm>
          <a:prstGeom prst="ellipse">
            <a:avLst/>
          </a:prstGeom>
          <a:noFill/>
          <a:ln w="9525">
            <a:noFill/>
          </a:ln>
        </p:spPr>
      </p:pic>
      <p:sp>
        <p:nvSpPr>
          <p:cNvPr id="5178"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506345" y="2173605"/>
            <a:ext cx="6120130" cy="3060065"/>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恋爱心理调适</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调适</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5" name="TextBox 17"/>
          <p:cNvSpPr/>
          <p:nvPr/>
        </p:nvSpPr>
        <p:spPr>
          <a:xfrm>
            <a:off x="2993390" y="2607310"/>
            <a:ext cx="4982845" cy="2278380"/>
          </a:xfrm>
          <a:prstGeom prst="rect">
            <a:avLst/>
          </a:prstGeom>
          <a:noFill/>
          <a:ln w="9525">
            <a:noFill/>
          </a:ln>
        </p:spPr>
        <p:txBody>
          <a:bodyPr wrap="square">
            <a:spAutoFit/>
          </a:bodyPr>
          <a:p>
            <a:pPr marL="457200" lvl="1" indent="457200">
              <a:lnSpc>
                <a:spcPct val="133000"/>
              </a:lnSpc>
            </a:pPr>
            <a:r>
              <a:rPr dirty="0">
                <a:solidFill>
                  <a:schemeClr val="bg1"/>
                </a:solidFill>
                <a:latin typeface="微软雅黑" panose="020B0503020204020204" charset="-122"/>
                <a:ea typeface="微软雅黑" panose="020B0503020204020204" charset="-122"/>
                <a:sym typeface="微软雅黑" panose="020B0503020204020204" charset="-122"/>
              </a:rPr>
              <a:t>爱情的神圣与庄严，神秘与美好吸引着无数青年男女为之折腰。有的学者说：“有青年人的地方就会有爱。”但是，中职校园里并非都存在着完满的恋爱，并非都闪动着幸福的恋人，并非每个爱情的渴望者都能品尝到甘甜的爱情之羹。</a:t>
            </a:r>
            <a:endParaRPr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8236" name="矩形 2"/>
          <p:cNvSpPr/>
          <p:nvPr/>
        </p:nvSpPr>
        <p:spPr>
          <a:xfrm>
            <a:off x="8122920" y="2172970"/>
            <a:ext cx="3370580" cy="306070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36"/>
                                        </p:tgtEl>
                                        <p:attrNameLst>
                                          <p:attrName>style.visibility</p:attrName>
                                        </p:attrNameLst>
                                      </p:cBhvr>
                                      <p:to>
                                        <p:strVal val="visible"/>
                                      </p:to>
                                    </p:set>
                                    <p:anim calcmode="lin" valueType="num">
                                      <p:cBhvr>
                                        <p:cTn id="7" dur="500" fill="hold"/>
                                        <p:tgtEl>
                                          <p:spTgt spid="8236"/>
                                        </p:tgtEl>
                                        <p:attrNameLst>
                                          <p:attrName>ppt_x</p:attrName>
                                        </p:attrNameLst>
                                      </p:cBhvr>
                                      <p:tavLst>
                                        <p:tav tm="0">
                                          <p:val>
                                            <p:strVal val="0-#ppt_w/2"/>
                                          </p:val>
                                        </p:tav>
                                        <p:tav tm="100000">
                                          <p:val>
                                            <p:strVal val="#ppt_x"/>
                                          </p:val>
                                        </p:tav>
                                      </p:tavLst>
                                    </p:anim>
                                    <p:anim calcmode="lin" valueType="num">
                                      <p:cBhvr>
                                        <p:cTn id="8" dur="500" fill="hold"/>
                                        <p:tgtEl>
                                          <p:spTgt spid="8236"/>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300" fill="hold"/>
                                        <p:tgtEl>
                                          <p:spTgt spid="8236"/>
                                        </p:tgtEl>
                                        <p:attrNameLst>
                                          <p:attrName>r</p:attrName>
                                        </p:attrNameLst>
                                      </p:cBhvr>
                                    </p:animRot>
                                  </p:childTnLst>
                                </p:cTn>
                              </p:par>
                              <p:par>
                                <p:cTn id="11" presetID="2" presetClass="entr" presetSubtype="2" fill="hold" grpId="0" nodeType="withEffect">
                                  <p:stCondLst>
                                    <p:cond delay="0"/>
                                  </p:stCondLst>
                                  <p:childTnLst>
                                    <p:set>
                                      <p:cBhvr>
                                        <p:cTn id="12" dur="1" fill="hold">
                                          <p:stCondLst>
                                            <p:cond delay="0"/>
                                          </p:stCondLst>
                                        </p:cTn>
                                        <p:tgtEl>
                                          <p:spTgt spid="8225"/>
                                        </p:tgtEl>
                                        <p:attrNameLst>
                                          <p:attrName>style.visibility</p:attrName>
                                        </p:attrNameLst>
                                      </p:cBhvr>
                                      <p:to>
                                        <p:strVal val="visible"/>
                                      </p:to>
                                    </p:set>
                                    <p:anim calcmode="lin" valueType="num">
                                      <p:cBhvr>
                                        <p:cTn id="13" dur="500" fill="hold"/>
                                        <p:tgtEl>
                                          <p:spTgt spid="8225"/>
                                        </p:tgtEl>
                                        <p:attrNameLst>
                                          <p:attrName>ppt_x</p:attrName>
                                        </p:attrNameLst>
                                      </p:cBhvr>
                                      <p:tavLst>
                                        <p:tav tm="0">
                                          <p:val>
                                            <p:strVal val="1+#ppt_w/2"/>
                                          </p:val>
                                        </p:tav>
                                        <p:tav tm="100000">
                                          <p:val>
                                            <p:strVal val="#ppt_x"/>
                                          </p:val>
                                        </p:tav>
                                      </p:tavLst>
                                    </p:anim>
                                    <p:anim calcmode="lin" valueType="num">
                                      <p:cBhvr>
                                        <p:cTn id="14" dur="500" fill="hold"/>
                                        <p:tgtEl>
                                          <p:spTgt spid="8225"/>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43200000">
                                      <p:cBhvr>
                                        <p:cTn id="16" dur="300" fill="hold"/>
                                        <p:tgtEl>
                                          <p:spTgt spid="8225"/>
                                        </p:tgtEl>
                                        <p:attrNameLst>
                                          <p:attrName>r</p:attrName>
                                        </p:attrNameLst>
                                      </p:cBhvr>
                                    </p:animRot>
                                  </p:childTnLst>
                                </p:cTn>
                              </p:par>
                              <p:par>
                                <p:cTn id="17" presetID="47" presetClass="entr" presetSubtype="0" fill="hold" grpId="0" nodeType="withEffect">
                                  <p:stCondLst>
                                    <p:cond delay="0"/>
                                  </p:stCondLst>
                                  <p:childTnLst>
                                    <p:set>
                                      <p:cBhvr>
                                        <p:cTn id="18" dur="1" fill="hold">
                                          <p:stCondLst>
                                            <p:cond delay="0"/>
                                          </p:stCondLst>
                                        </p:cTn>
                                        <p:tgtEl>
                                          <p:spTgt spid="8235"/>
                                        </p:tgtEl>
                                        <p:attrNameLst>
                                          <p:attrName>style.visibility</p:attrName>
                                        </p:attrNameLst>
                                      </p:cBhvr>
                                      <p:to>
                                        <p:strVal val="visible"/>
                                      </p:to>
                                    </p:set>
                                    <p:animEffect filter="fade">
                                      <p:cBhvr>
                                        <p:cTn id="19" dur="1000"/>
                                        <p:tgtEl>
                                          <p:spTgt spid="8235"/>
                                        </p:tgtEl>
                                      </p:cBhvr>
                                    </p:animEffect>
                                    <p:anim calcmode="lin" valueType="num">
                                      <p:cBhvr>
                                        <p:cTn id="20" dur="1000" fill="hold"/>
                                        <p:tgtEl>
                                          <p:spTgt spid="8235"/>
                                        </p:tgtEl>
                                        <p:attrNameLst>
                                          <p:attrName>ppt_x</p:attrName>
                                        </p:attrNameLst>
                                      </p:cBhvr>
                                      <p:tavLst>
                                        <p:tav tm="0">
                                          <p:val>
                                            <p:strVal val="#ppt_x"/>
                                          </p:val>
                                        </p:tav>
                                        <p:tav tm="100000">
                                          <p:val>
                                            <p:strVal val="#ppt_x"/>
                                          </p:val>
                                        </p:tav>
                                      </p:tavLst>
                                    </p:anim>
                                    <p:anim calcmode="lin" valueType="num">
                                      <p:cBhvr>
                                        <p:cTn id="21"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5" grpId="0" bldLvl="0"/>
      <p:bldP spid="8236" grpId="0" bldLvl="0" animBg="1"/>
      <p:bldP spid="8236"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恋爱心理调适</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3" name="TextBox 40"/>
          <p:cNvSpPr/>
          <p:nvPr/>
        </p:nvSpPr>
        <p:spPr>
          <a:xfrm>
            <a:off x="2536190" y="1303655"/>
            <a:ext cx="7664450"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一、单恋</a:t>
            </a:r>
            <a:endParaRPr sz="2000" b="1" dirty="0">
              <a:solidFill>
                <a:schemeClr val="bg2">
                  <a:lumMod val="50000"/>
                </a:schemeClr>
              </a:solidFill>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8234" name="TextBox 16"/>
          <p:cNvSpPr/>
          <p:nvPr/>
        </p:nvSpPr>
        <p:spPr>
          <a:xfrm>
            <a:off x="3079115" y="1914525"/>
            <a:ext cx="7120890" cy="3006090"/>
          </a:xfrm>
          <a:prstGeom prst="rect">
            <a:avLst/>
          </a:prstGeom>
          <a:noFill/>
          <a:ln w="9525">
            <a:noFill/>
          </a:ln>
        </p:spPr>
        <p:txBody>
          <a:bodyPr wrap="square">
            <a:spAutoFit/>
          </a:bodyPr>
          <a:p>
            <a:pPr marL="0" lvl="0"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单恋也是我们经常说的单相思，是指</a:t>
            </a:r>
            <a:r>
              <a:rPr lang="zh-CN" altLang="en-US" sz="1600" b="1" dirty="0">
                <a:solidFill>
                  <a:schemeClr val="bg2">
                    <a:lumMod val="50000"/>
                  </a:schemeClr>
                </a:solidFill>
                <a:latin typeface="微软雅黑" panose="020B0503020204020204" charset="-122"/>
                <a:ea typeface="微软雅黑" panose="020B0503020204020204" charset="-122"/>
                <a:sym typeface="微软雅黑" panose="020B0503020204020204" charset="-122"/>
              </a:rPr>
              <a:t>一方对另一方的以一厢情愿的倾慕与热爱为特点的畸型爱情</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。单恋多是一场感情误会，是“爱情错觉”的产物。</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“爱情错觉”</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是指因受对方言谈举止的迷惑，或自身的各种主观体验的影响而错误地主动涉主爱河，或因自以为某个异性对自己有意而产生的爱意绵绵的主观感受。“爱情错觉”导致一厢情愿式的单恋，俗称单相思。</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单相思有两种情况：</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一种是毫无理由的“单相思”，对方毫无表示，甚至对方还不认识自己，而自己执着地爱对方，追求对方，这种恋爱，是纯粹的“单向”；另种是自认为有“理由”的单相思，错认为对方对自己有情，于是“落花无意”变成“落花有意”，这是假“双向”，真“单向”。</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8234">
                                            <p:txEl>
                                              <p:charRg st="0" end="30"/>
                                            </p:txEl>
                                          </p:spTgt>
                                        </p:tgtEl>
                                        <p:attrNameLst>
                                          <p:attrName>style.visibility</p:attrName>
                                        </p:attrNameLst>
                                      </p:cBhvr>
                                      <p:to>
                                        <p:strVal val="visible"/>
                                      </p:to>
                                    </p:set>
                                    <p:animScale>
                                      <p:cBhvr>
                                        <p:cTn id="13"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234">
                                            <p:txEl>
                                              <p:charRg st="0" end="30"/>
                                            </p:txEl>
                                          </p:spTgt>
                                        </p:tgtEl>
                                        <p:attrNameLst>
                                          <p:attrName>ppt_x</p:attrName>
                                          <p:attrName>ppt_y</p:attrName>
                                        </p:attrNameLst>
                                      </p:cBhvr>
                                    </p:animMotion>
                                    <p:animEffect filter="fade">
                                      <p:cBhvr>
                                        <p:cTn id="15" dur="1000"/>
                                        <p:tgtEl>
                                          <p:spTgt spid="8234">
                                            <p:txEl>
                                              <p:charRg st="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恋爱心理调适</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3" name="TextBox 40"/>
          <p:cNvSpPr/>
          <p:nvPr/>
        </p:nvSpPr>
        <p:spPr>
          <a:xfrm>
            <a:off x="2536190" y="1303655"/>
            <a:ext cx="7664450"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二、失恋</a:t>
            </a:r>
            <a:endParaRPr sz="2000" b="1" dirty="0">
              <a:solidFill>
                <a:schemeClr val="bg2">
                  <a:lumMod val="50000"/>
                </a:schemeClr>
              </a:solidFill>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8234" name="TextBox 16"/>
          <p:cNvSpPr/>
          <p:nvPr/>
        </p:nvSpPr>
        <p:spPr>
          <a:xfrm>
            <a:off x="2711450" y="1914525"/>
            <a:ext cx="8430260" cy="3977640"/>
          </a:xfrm>
          <a:prstGeom prst="rect">
            <a:avLst/>
          </a:prstGeom>
          <a:noFill/>
          <a:ln w="9525">
            <a:noFill/>
          </a:ln>
        </p:spPr>
        <p:txBody>
          <a:bodyPr wrap="square">
            <a:spAutoFit/>
          </a:bodyPr>
          <a:p>
            <a:pPr marL="0" lvl="0" indent="457200">
              <a:lnSpc>
                <a:spcPct val="133000"/>
              </a:lnSpc>
            </a:pPr>
            <a:r>
              <a:rPr lang="zh-CN" altLang="en-US" sz="1600" dirty="0">
                <a:latin typeface="微软雅黑" panose="020B0503020204020204" charset="-122"/>
                <a:ea typeface="微软雅黑" panose="020B0503020204020204" charset="-122"/>
                <a:sym typeface="微软雅黑" panose="020B0503020204020204" charset="-122"/>
              </a:rPr>
              <a:t>“哪个少女不怀春，哪个男子不钟情”，尤其是青年，由于生理、心理的逐步成熟，都会萌动春心，涉入爱河。浪漫热情之恋是青年男女内心的美好憧憬，它似一杯甘醇芳馨的美酒，令人如痴如醉。然而，有恋爱就有失恋，这是个辩证的自然法则。所谓失恋是指恋爱受挫失败。失恋引起的主要情绪反应是痛苦和烦恼。大多数失恋者能正确对待和处理好这种恋爱受挫现象，愉快地走向新生活。然而，也有一些失恋者不能及时排解这种强烈的情绪，导致心理推移，性格反常。具体到不同的个体，常常出现以下几种消极心态：</a:t>
            </a:r>
            <a:endParaRPr lang="zh-CN" altLang="en-US" sz="1600" dirty="0">
              <a:latin typeface="微软雅黑" panose="020B0503020204020204" charset="-122"/>
              <a:ea typeface="微软雅黑" panose="020B0503020204020204" charset="-122"/>
              <a:sym typeface="微软雅黑" panose="020B0503020204020204" charset="-122"/>
            </a:endParaRPr>
          </a:p>
          <a:p>
            <a:pPr marL="0" lvl="0" indent="457200">
              <a:lnSpc>
                <a:spcPct val="133000"/>
              </a:lnSpc>
            </a:pPr>
            <a:r>
              <a:rPr lang="zh-CN" altLang="en-US" sz="1600" dirty="0">
                <a:latin typeface="微软雅黑" panose="020B0503020204020204" charset="-122"/>
                <a:ea typeface="微软雅黑" panose="020B0503020204020204" charset="-122"/>
                <a:sym typeface="微软雅黑" panose="020B0503020204020204" charset="-122"/>
              </a:rPr>
              <a:t>（1）“从此无心爱良夜，任他明月下西楼”。失恋者羞愧难当，陷入自卑和迷惘，心灰意冷，走向怯懦封闭，甚至绝望、轻生，成为爱情的殉葬品。因为失恋而自杀的人的推理是：连我最爱的人都抛弃了我，这个世界对我还有什么意义？事实上，如果反向思维，既然爱情不再，感谢爱情给予你的自我成长。正是爱情给予你人生的启发，恋爱是双方相互了解，为将来人生做准备的过程，如果在交往过程中发现彼此不合适，恋爱中止是最明智的人生选择。</a:t>
            </a:r>
            <a:endParaRPr lang="zh-CN" altLang="en-US" sz="1600" dirty="0">
              <a:latin typeface="微软雅黑" panose="020B0503020204020204" charset="-122"/>
              <a:ea typeface="微软雅黑" panose="020B0503020204020204" charset="-122"/>
              <a:sym typeface="微软雅黑" panose="020B0503020204020204"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8234">
                                            <p:txEl>
                                              <p:charRg st="0" end="30"/>
                                            </p:txEl>
                                          </p:spTgt>
                                        </p:tgtEl>
                                        <p:attrNameLst>
                                          <p:attrName>style.visibility</p:attrName>
                                        </p:attrNameLst>
                                      </p:cBhvr>
                                      <p:to>
                                        <p:strVal val="visible"/>
                                      </p:to>
                                    </p:set>
                                    <p:animScale>
                                      <p:cBhvr>
                                        <p:cTn id="13"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234">
                                            <p:txEl>
                                              <p:charRg st="0" end="30"/>
                                            </p:txEl>
                                          </p:spTgt>
                                        </p:tgtEl>
                                        <p:attrNameLst>
                                          <p:attrName>ppt_x</p:attrName>
                                          <p:attrName>ppt_y</p:attrName>
                                        </p:attrNameLst>
                                      </p:cBhvr>
                                    </p:animMotion>
                                    <p:animEffect filter="fade">
                                      <p:cBhvr>
                                        <p:cTn id="15" dur="1000"/>
                                        <p:tgtEl>
                                          <p:spTgt spid="8234">
                                            <p:txEl>
                                              <p:charRg st="0" end="30"/>
                                            </p:txEl>
                                          </p:spTgt>
                                        </p:tgtEl>
                                      </p:cBhvr>
                                    </p:animEffect>
                                  </p:childTnLst>
                                </p:cTn>
                              </p:par>
                            </p:childTnLst>
                          </p:cTn>
                        </p:par>
                        <p:par>
                          <p:cTn id="16" fill="hold">
                            <p:stCondLst>
                              <p:cond delay="25000"/>
                            </p:stCondLst>
                            <p:childTnLst>
                              <p:par>
                                <p:cTn id="17" presetID="52" presetClass="entr" presetSubtype="0" fill="hold" nodeType="afterEffect">
                                  <p:stCondLst>
                                    <p:cond delay="0"/>
                                  </p:stCondLst>
                                  <p:iterate type="wd">
                                    <p:tmPct val="10000"/>
                                  </p:iterate>
                                  <p:childTnLst>
                                    <p:set>
                                      <p:cBhvr>
                                        <p:cTn id="18" dur="1" fill="hold">
                                          <p:stCondLst>
                                            <p:cond delay="0"/>
                                          </p:stCondLst>
                                        </p:cTn>
                                        <p:tgtEl>
                                          <p:spTgt spid="8234">
                                            <p:txEl>
                                              <p:charRg st="1" end="1"/>
                                            </p:txEl>
                                          </p:spTgt>
                                        </p:tgtEl>
                                        <p:attrNameLst>
                                          <p:attrName>style.visibility</p:attrName>
                                        </p:attrNameLst>
                                      </p:cBhvr>
                                      <p:to>
                                        <p:strVal val="visible"/>
                                      </p:to>
                                    </p:set>
                                    <p:animScale>
                                      <p:cBhvr>
                                        <p:cTn id="19" dur="1000" decel="50000" fill="hold">
                                          <p:stCondLst>
                                            <p:cond delay="0"/>
                                          </p:stCondLst>
                                        </p:cTn>
                                        <p:tgtEl>
                                          <p:spTgt spid="8234">
                                            <p:txEl>
                                              <p:char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234">
                                            <p:txEl>
                                              <p:charRg st="1" end="1"/>
                                            </p:txEl>
                                          </p:spTgt>
                                        </p:tgtEl>
                                        <p:attrNameLst>
                                          <p:attrName>ppt_x</p:attrName>
                                          <p:attrName>ppt_y</p:attrName>
                                        </p:attrNameLst>
                                      </p:cBhvr>
                                    </p:animMotion>
                                    <p:animEffect filter="fade">
                                      <p:cBhvr>
                                        <p:cTn id="21" dur="1000"/>
                                        <p:tgtEl>
                                          <p:spTgt spid="8234">
                                            <p:txEl>
                                              <p:charRg st="1" end="1"/>
                                            </p:txEl>
                                          </p:spTgt>
                                        </p:tgtEl>
                                      </p:cBhvr>
                                    </p:animEffect>
                                  </p:childTnLst>
                                </p:cTn>
                              </p:par>
                            </p:childTnLst>
                          </p:cTn>
                        </p:par>
                        <p:par>
                          <p:cTn id="22" fill="hold">
                            <p:stCondLst>
                              <p:cond delay="26000"/>
                            </p:stCondLst>
                            <p:childTnLst>
                              <p:par>
                                <p:cTn id="23" presetID="52" presetClass="entr" presetSubtype="0" fill="hold" nodeType="afterEffect">
                                  <p:stCondLst>
                                    <p:cond delay="0"/>
                                  </p:stCondLst>
                                  <p:iterate type="wd">
                                    <p:tmPct val="10000"/>
                                  </p:iterate>
                                  <p:childTnLst>
                                    <p:set>
                                      <p:cBhvr>
                                        <p:cTn id="24" dur="1" fill="hold">
                                          <p:stCondLst>
                                            <p:cond delay="0"/>
                                          </p:stCondLst>
                                        </p:cTn>
                                        <p:tgtEl>
                                          <p:spTgt spid="8234">
                                            <p:txEl>
                                              <p:charRg st="1" end="1"/>
                                            </p:txEl>
                                          </p:spTgt>
                                        </p:tgtEl>
                                        <p:attrNameLst>
                                          <p:attrName>style.visibility</p:attrName>
                                        </p:attrNameLst>
                                      </p:cBhvr>
                                      <p:to>
                                        <p:strVal val="visible"/>
                                      </p:to>
                                    </p:set>
                                    <p:animScale>
                                      <p:cBhvr>
                                        <p:cTn id="25" dur="1000" decel="50000" fill="hold">
                                          <p:stCondLst>
                                            <p:cond delay="0"/>
                                          </p:stCondLst>
                                        </p:cTn>
                                        <p:tgtEl>
                                          <p:spTgt spid="8234">
                                            <p:txEl>
                                              <p:char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234">
                                            <p:txEl>
                                              <p:charRg st="1" end="1"/>
                                            </p:txEl>
                                          </p:spTgt>
                                        </p:tgtEl>
                                        <p:attrNameLst>
                                          <p:attrName>ppt_x</p:attrName>
                                          <p:attrName>ppt_y</p:attrName>
                                        </p:attrNameLst>
                                      </p:cBhvr>
                                    </p:animMotion>
                                    <p:animEffect filter="fade">
                                      <p:cBhvr>
                                        <p:cTn id="27" dur="1000"/>
                                        <p:tgtEl>
                                          <p:spTgt spid="8234">
                                            <p:txEl>
                                              <p:charRg st="1" end="1"/>
                                            </p:txEl>
                                          </p:spTgt>
                                        </p:tgtEl>
                                      </p:cBhvr>
                                    </p:animEffect>
                                  </p:childTnLst>
                                </p:cTn>
                              </p:par>
                            </p:childTnLst>
                          </p:cTn>
                        </p:par>
                        <p:par>
                          <p:cTn id="28" fill="hold">
                            <p:stCondLst>
                              <p:cond delay="27000"/>
                            </p:stCondLst>
                            <p:childTnLst>
                              <p:par>
                                <p:cTn id="29" presetID="52" presetClass="entr" presetSubtype="0" fill="hold" nodeType="afterEffect">
                                  <p:stCondLst>
                                    <p:cond delay="0"/>
                                  </p:stCondLst>
                                  <p:iterate type="wd">
                                    <p:tmPct val="10000"/>
                                  </p:iterate>
                                  <p:childTnLst>
                                    <p:set>
                                      <p:cBhvr>
                                        <p:cTn id="30" dur="1" fill="hold">
                                          <p:stCondLst>
                                            <p:cond delay="0"/>
                                          </p:stCondLst>
                                        </p:cTn>
                                        <p:tgtEl>
                                          <p:spTgt spid="8234">
                                            <p:txEl>
                                              <p:charRg st="2" end="2"/>
                                            </p:txEl>
                                          </p:spTgt>
                                        </p:tgtEl>
                                        <p:attrNameLst>
                                          <p:attrName>style.visibility</p:attrName>
                                        </p:attrNameLst>
                                      </p:cBhvr>
                                      <p:to>
                                        <p:strVal val="visible"/>
                                      </p:to>
                                    </p:set>
                                    <p:animScale>
                                      <p:cBhvr>
                                        <p:cTn id="31" dur="1000" decel="50000" fill="hold">
                                          <p:stCondLst>
                                            <p:cond delay="0"/>
                                          </p:stCondLst>
                                        </p:cTn>
                                        <p:tgtEl>
                                          <p:spTgt spid="8234">
                                            <p:txEl>
                                              <p:char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234">
                                            <p:txEl>
                                              <p:charRg st="2" end="2"/>
                                            </p:txEl>
                                          </p:spTgt>
                                        </p:tgtEl>
                                        <p:attrNameLst>
                                          <p:attrName>ppt_x</p:attrName>
                                          <p:attrName>ppt_y</p:attrName>
                                        </p:attrNameLst>
                                      </p:cBhvr>
                                    </p:animMotion>
                                    <p:animEffect filter="fade">
                                      <p:cBhvr>
                                        <p:cTn id="33" dur="1000"/>
                                        <p:tgtEl>
                                          <p:spTgt spid="8234">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4</a:t>
              </a:r>
              <a:endParaRPr 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恋爱心理调适</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3" name="TextBox 40"/>
          <p:cNvSpPr/>
          <p:nvPr/>
        </p:nvSpPr>
        <p:spPr>
          <a:xfrm>
            <a:off x="2536190" y="1303655"/>
            <a:ext cx="7664450"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二、失恋</a:t>
            </a:r>
            <a:endParaRPr sz="2000" b="1" dirty="0">
              <a:solidFill>
                <a:schemeClr val="bg2">
                  <a:lumMod val="50000"/>
                </a:schemeClr>
              </a:solidFill>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8234" name="TextBox 16"/>
          <p:cNvSpPr/>
          <p:nvPr/>
        </p:nvSpPr>
        <p:spPr>
          <a:xfrm>
            <a:off x="2711450" y="1914525"/>
            <a:ext cx="8430260" cy="3006090"/>
          </a:xfrm>
          <a:prstGeom prst="rect">
            <a:avLst/>
          </a:prstGeom>
          <a:noFill/>
          <a:ln w="9525">
            <a:noFill/>
          </a:ln>
        </p:spPr>
        <p:txBody>
          <a:bodyPr wrap="square">
            <a:spAutoFit/>
          </a:bodyPr>
          <a:p>
            <a:pPr marL="0" lvl="0" indent="457200">
              <a:lnSpc>
                <a:spcPct val="133000"/>
              </a:lnSpc>
            </a:pPr>
            <a:r>
              <a:rPr lang="zh-CN" altLang="en-US" sz="1600" dirty="0">
                <a:latin typeface="微软雅黑" panose="020B0503020204020204" charset="-122"/>
                <a:ea typeface="微软雅黑" panose="020B0503020204020204" charset="-122"/>
                <a:sym typeface="微软雅黑" panose="020B0503020204020204" charset="-122"/>
              </a:rPr>
              <a:t>        （2）“不见去年人，泪湿春衫袖”。失恋者对抛弃自己的人一往情深，对爱情生活充满了美好的回忆和幻想，自欺欺人，否认失恋的存在，从而陷入单相思的泥潭。也有人会出现一个特殊的感情矛盾——既爱又恨，不能自拔。这类人首先从心理上拒绝、否认，继而更加思念对方，认为失去是人生最好的，陷入单相思之中难以自拔。</a:t>
            </a:r>
            <a:endParaRPr lang="zh-CN" altLang="en-US" sz="1600" dirty="0">
              <a:latin typeface="微软雅黑" panose="020B0503020204020204" charset="-122"/>
              <a:ea typeface="微软雅黑" panose="020B0503020204020204" charset="-122"/>
              <a:sym typeface="微软雅黑" panose="020B0503020204020204" charset="-122"/>
            </a:endParaRPr>
          </a:p>
          <a:p>
            <a:pPr marL="0" lvl="0" indent="457200">
              <a:lnSpc>
                <a:spcPct val="133000"/>
              </a:lnSpc>
            </a:pPr>
            <a:r>
              <a:rPr lang="zh-CN" altLang="en-US" sz="1600" dirty="0">
                <a:latin typeface="微软雅黑" panose="020B0503020204020204" charset="-122"/>
                <a:ea typeface="微软雅黑" panose="020B0503020204020204" charset="-122"/>
                <a:sym typeface="微软雅黑" panose="020B0503020204020204" charset="-122"/>
              </a:rPr>
              <a:t>        （3）“阁道曲直，似我回肠恨怎平”。失恋者或因失恋而绝望暴怒，推动理智产生报复心理，造成毁坏性的结局；或从此嫉俗厌世，怀疑一切，看着什么都不顺眼，爱发牢骚；或从此玩世不恭，得过且过，求刺激，发泄心中不满。典型的心理反应是：我不幸福，你也别想幸福！这是一种扭曲的心理，因为个体在人生选择中，都有一个相互了解与学习的过程。</a:t>
            </a:r>
            <a:endParaRPr lang="zh-CN" altLang="en-US" sz="1600" dirty="0">
              <a:latin typeface="微软雅黑" panose="020B0503020204020204" charset="-122"/>
              <a:ea typeface="微软雅黑" panose="020B0503020204020204" charset="-122"/>
              <a:sym typeface="微软雅黑" panose="020B0503020204020204"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8234">
                                            <p:txEl>
                                              <p:charRg st="1" end="1"/>
                                            </p:txEl>
                                          </p:spTgt>
                                        </p:tgtEl>
                                        <p:attrNameLst>
                                          <p:attrName>style.visibility</p:attrName>
                                        </p:attrNameLst>
                                      </p:cBhvr>
                                      <p:to>
                                        <p:strVal val="visible"/>
                                      </p:to>
                                    </p:set>
                                    <p:animScale>
                                      <p:cBhvr>
                                        <p:cTn id="13" dur="1000" decel="50000" fill="hold">
                                          <p:stCondLst>
                                            <p:cond delay="0"/>
                                          </p:stCondLst>
                                        </p:cTn>
                                        <p:tgtEl>
                                          <p:spTgt spid="8234">
                                            <p:txEl>
                                              <p:char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234">
                                            <p:txEl>
                                              <p:charRg st="1" end="1"/>
                                            </p:txEl>
                                          </p:spTgt>
                                        </p:tgtEl>
                                        <p:attrNameLst>
                                          <p:attrName>ppt_x</p:attrName>
                                          <p:attrName>ppt_y</p:attrName>
                                        </p:attrNameLst>
                                      </p:cBhvr>
                                    </p:animMotion>
                                    <p:animEffect filter="fade">
                                      <p:cBhvr>
                                        <p:cTn id="15" dur="1000"/>
                                        <p:tgtEl>
                                          <p:spTgt spid="8234">
                                            <p:txEl>
                                              <p:charRg st="1" end="1"/>
                                            </p:txEl>
                                          </p:spTgt>
                                        </p:tgtEl>
                                      </p:cBhvr>
                                    </p:animEffect>
                                  </p:childTnLst>
                                </p:cTn>
                              </p:par>
                            </p:childTnLst>
                          </p:cTn>
                        </p:par>
                        <p:par>
                          <p:cTn id="16" fill="hold">
                            <p:stCondLst>
                              <p:cond delay="2000"/>
                            </p:stCondLst>
                            <p:childTnLst>
                              <p:par>
                                <p:cTn id="17" presetID="52" presetClass="entr" presetSubtype="0" fill="hold" nodeType="afterEffect">
                                  <p:stCondLst>
                                    <p:cond delay="0"/>
                                  </p:stCondLst>
                                  <p:iterate type="wd">
                                    <p:tmPct val="10000"/>
                                  </p:iterate>
                                  <p:childTnLst>
                                    <p:set>
                                      <p:cBhvr>
                                        <p:cTn id="18" dur="1" fill="hold">
                                          <p:stCondLst>
                                            <p:cond delay="0"/>
                                          </p:stCondLst>
                                        </p:cTn>
                                        <p:tgtEl>
                                          <p:spTgt spid="8234">
                                            <p:txEl>
                                              <p:charRg st="2" end="2"/>
                                            </p:txEl>
                                          </p:spTgt>
                                        </p:tgtEl>
                                        <p:attrNameLst>
                                          <p:attrName>style.visibility</p:attrName>
                                        </p:attrNameLst>
                                      </p:cBhvr>
                                      <p:to>
                                        <p:strVal val="visible"/>
                                      </p:to>
                                    </p:set>
                                    <p:animScale>
                                      <p:cBhvr>
                                        <p:cTn id="19" dur="1000" decel="50000" fill="hold">
                                          <p:stCondLst>
                                            <p:cond delay="0"/>
                                          </p:stCondLst>
                                        </p:cTn>
                                        <p:tgtEl>
                                          <p:spTgt spid="8234">
                                            <p:txEl>
                                              <p:char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234">
                                            <p:txEl>
                                              <p:charRg st="2" end="2"/>
                                            </p:txEl>
                                          </p:spTgt>
                                        </p:tgtEl>
                                        <p:attrNameLst>
                                          <p:attrName>ppt_x</p:attrName>
                                          <p:attrName>ppt_y</p:attrName>
                                        </p:attrNameLst>
                                      </p:cBhvr>
                                    </p:animMotion>
                                    <p:animEffect filter="fade">
                                      <p:cBhvr>
                                        <p:cTn id="21" dur="1000"/>
                                        <p:tgtEl>
                                          <p:spTgt spid="8234">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爱是自我成长</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4326890" y="1764348"/>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4512310" y="1773555"/>
            <a:ext cx="601154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爱情是人类高尚的精神体验，是灵与肉的完美结合。</a:t>
            </a:r>
            <a:endParaRPr lang="zh-CN" altLang="en-US" dirty="0">
              <a:ea typeface="宋体" panose="02010600030101010101" pitchFamily="2" charset="-122"/>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73408" y="2780665"/>
            <a:ext cx="5689600" cy="237617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对于人生而言，个体心理的成熟也能够正确客观地理解爱情。在课堂中，爱情不同于人类其它的情感体验，它是个体独特的心灵历程，只有真正爱过的人才能体察心灵的互动，是惊鸿一瞥的心的战憷，更是双方心与心的沟通与交流。爱情不可以被抑制，但爱是上苍赐予个体神圣的礼物，不可滥用，爱情不是存在银行中的钱，随需随取。爱情的成本是人生情感成本最高的。正确地理解爱情，才可能与幸福同行。</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cxy\Desktop\中职-《心理健康》\图\u=475162941,30393192&amp;fm=206&amp;gp=0.jpgu=475162941,30393192&amp;fm=206&amp;gp=0"/>
          <p:cNvPicPr>
            <a:picLocks noChangeAspect="1"/>
          </p:cNvPicPr>
          <p:nvPr/>
        </p:nvPicPr>
        <p:blipFill>
          <a:blip r:embed="rId2"/>
          <a:srcRect/>
          <a:stretch>
            <a:fillRect/>
          </a:stretch>
        </p:blipFill>
        <p:spPr>
          <a:xfrm>
            <a:off x="2432685" y="3078639"/>
            <a:ext cx="3105150" cy="1940560"/>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2321" name="组合 12320"/>
          <p:cNvGrpSpPr/>
          <p:nvPr/>
        </p:nvGrpSpPr>
        <p:grpSpPr>
          <a:xfrm>
            <a:off x="1883410" y="512763"/>
            <a:ext cx="539750" cy="539750"/>
            <a:chOff x="0" y="0"/>
            <a:chExt cx="540000" cy="540000"/>
          </a:xfrm>
        </p:grpSpPr>
        <p:sp>
          <p:nvSpPr>
            <p:cNvPr id="1232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232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2324" name="TextBox 12"/>
          <p:cNvSpPr/>
          <p:nvPr/>
        </p:nvSpPr>
        <p:spPr>
          <a:xfrm>
            <a:off x="2712085" y="552450"/>
            <a:ext cx="61912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爱是自我成长</a:t>
            </a:r>
            <a:endParaRPr lang="zh-CN" altLang="en-US" dirty="0">
              <a:ea typeface="宋体" panose="02010600030101010101" pitchFamily="2" charset="-122"/>
            </a:endParaRPr>
          </a:p>
        </p:txBody>
      </p:sp>
      <p:pic>
        <p:nvPicPr>
          <p:cNvPr id="1232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2326"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2327"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32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2329" name="TextBox 8"/>
          <p:cNvSpPr/>
          <p:nvPr/>
        </p:nvSpPr>
        <p:spPr>
          <a:xfrm>
            <a:off x="5663248" y="2735580"/>
            <a:ext cx="5689600" cy="74422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世界上没有两片相同的叶子，更何况人呢？个体正因为其差异性才构成色彩缤纷的世界。</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2330"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2331"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一、学会爱自已</a:t>
            </a:r>
            <a:endParaRPr lang="zh-CN" altLang="en-US" dirty="0">
              <a:ea typeface="宋体" panose="02010600030101010101" pitchFamily="2" charset="-122"/>
            </a:endParaRPr>
          </a:p>
        </p:txBody>
      </p:sp>
      <p:pic>
        <p:nvPicPr>
          <p:cNvPr id="12332" name="Picture 2" descr="C:\Users\cxy\Desktop\中职-《心理健康》\图\20150920234914_VSjYX.jpeg20150920234914_VSjYX"/>
          <p:cNvPicPr>
            <a:picLocks noChangeAspect="1"/>
          </p:cNvPicPr>
          <p:nvPr/>
        </p:nvPicPr>
        <p:blipFill>
          <a:blip r:embed="rId3"/>
          <a:srcRect/>
          <a:stretch>
            <a:fillRect/>
          </a:stretch>
        </p:blipFill>
        <p:spPr>
          <a:xfrm>
            <a:off x="2649855" y="2818130"/>
            <a:ext cx="2872105" cy="2453640"/>
          </a:xfrm>
          <a:prstGeom prst="rect">
            <a:avLst/>
          </a:prstGeom>
          <a:noFill/>
          <a:ln w="28575" cap="flat" cmpd="sng">
            <a:solidFill>
              <a:schemeClr val="bg1"/>
            </a:solidFill>
            <a:prstDash val="solid"/>
            <a:miter/>
            <a:headEnd type="none" w="med" len="med"/>
            <a:tailEnd type="none" w="med" len="med"/>
          </a:ln>
        </p:spPr>
      </p:pic>
      <p:sp>
        <p:nvSpPr>
          <p:cNvPr id="12333" name="TextBox 8"/>
          <p:cNvSpPr/>
          <p:nvPr/>
        </p:nvSpPr>
        <p:spPr>
          <a:xfrm>
            <a:off x="5663248" y="3696970"/>
            <a:ext cx="5689600" cy="1668780"/>
          </a:xfrm>
          <a:prstGeom prst="rect">
            <a:avLst/>
          </a:prstGeom>
          <a:noFill/>
          <a:ln w="9525">
            <a:noFill/>
          </a:ln>
        </p:spPr>
        <p:txBody>
          <a:bodyPr wrap="square">
            <a:spAutoFit/>
          </a:bodyPr>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1.爱自己首先需要正确的自我认知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2.爱自己要学会珍惜自己的感情，尊重自己的感情</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3.爱自己要学会说“不”</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4.爱自己也包含对自己负责</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329"/>
                                        </p:tgtEl>
                                        <p:attrNameLst>
                                          <p:attrName>style.visibility</p:attrName>
                                        </p:attrNameLst>
                                      </p:cBhvr>
                                      <p:to>
                                        <p:strVal val="visible"/>
                                      </p:to>
                                    </p:set>
                                    <p:anim calcmode="lin" valueType="num">
                                      <p:cBhvr>
                                        <p:cTn id="7" dur="500" fill="hold"/>
                                        <p:tgtEl>
                                          <p:spTgt spid="12329"/>
                                        </p:tgtEl>
                                        <p:attrNameLst>
                                          <p:attrName>ppt_w</p:attrName>
                                        </p:attrNameLst>
                                      </p:cBhvr>
                                      <p:tavLst>
                                        <p:tav tm="0">
                                          <p:val>
                                            <p:fltVal val="0.000000"/>
                                          </p:val>
                                        </p:tav>
                                        <p:tav tm="100000">
                                          <p:val>
                                            <p:strVal val="#ppt_w"/>
                                          </p:val>
                                        </p:tav>
                                      </p:tavLst>
                                    </p:anim>
                                    <p:anim calcmode="lin" valueType="num">
                                      <p:cBhvr>
                                        <p:cTn id="8" dur="500" fill="hold"/>
                                        <p:tgtEl>
                                          <p:spTgt spid="12329"/>
                                        </p:tgtEl>
                                        <p:attrNameLst>
                                          <p:attrName>ppt_h</p:attrName>
                                        </p:attrNameLst>
                                      </p:cBhvr>
                                      <p:tavLst>
                                        <p:tav tm="0">
                                          <p:val>
                                            <p:fltVal val="0.000000"/>
                                          </p:val>
                                        </p:tav>
                                        <p:tav tm="100000">
                                          <p:val>
                                            <p:strVal val="#ppt_h"/>
                                          </p:val>
                                        </p:tav>
                                      </p:tavLst>
                                    </p:anim>
                                    <p:animEffect filter="fade">
                                      <p:cBhvr>
                                        <p:cTn id="9" dur="500"/>
                                        <p:tgtEl>
                                          <p:spTgt spid="12329"/>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2329"/>
                                        </p:tgtEl>
                                        <p:attrNameLst>
                                          <p:attrName>style.visibility</p:attrName>
                                        </p:attrNameLst>
                                      </p:cBhvr>
                                      <p:to>
                                        <p:strVal val="visible"/>
                                      </p:to>
                                    </p:set>
                                    <p:anim calcmode="lin" valueType="num">
                                      <p:cBhvr>
                                        <p:cTn id="12" dur="500" fill="hold"/>
                                        <p:tgtEl>
                                          <p:spTgt spid="12329"/>
                                        </p:tgtEl>
                                        <p:attrNameLst>
                                          <p:attrName>ppt_w</p:attrName>
                                        </p:attrNameLst>
                                      </p:cBhvr>
                                      <p:tavLst>
                                        <p:tav tm="0">
                                          <p:val>
                                            <p:fltVal val="0.000000"/>
                                          </p:val>
                                        </p:tav>
                                        <p:tav tm="100000">
                                          <p:val>
                                            <p:strVal val="#ppt_w"/>
                                          </p:val>
                                        </p:tav>
                                      </p:tavLst>
                                    </p:anim>
                                    <p:anim calcmode="lin" valueType="num">
                                      <p:cBhvr>
                                        <p:cTn id="13" dur="500" fill="hold"/>
                                        <p:tgtEl>
                                          <p:spTgt spid="12329"/>
                                        </p:tgtEl>
                                        <p:attrNameLst>
                                          <p:attrName>ppt_h</p:attrName>
                                        </p:attrNameLst>
                                      </p:cBhvr>
                                      <p:tavLst>
                                        <p:tav tm="0">
                                          <p:val>
                                            <p:fltVal val="0.000000"/>
                                          </p:val>
                                        </p:tav>
                                        <p:tav tm="100000">
                                          <p:val>
                                            <p:strVal val="#ppt_h"/>
                                          </p:val>
                                        </p:tav>
                                      </p:tavLst>
                                    </p:anim>
                                    <p:anim calcmode="lin" valueType="num">
                                      <p:cBhvr>
                                        <p:cTn id="14" dur="500" fill="hold"/>
                                        <p:tgtEl>
                                          <p:spTgt spid="12329"/>
                                        </p:tgtEl>
                                        <p:attrNameLst>
                                          <p:attrName>style.rotation</p:attrName>
                                        </p:attrNameLst>
                                      </p:cBhvr>
                                      <p:tavLst>
                                        <p:tav tm="0">
                                          <p:val>
                                            <p:fltVal val="360.000000"/>
                                          </p:val>
                                        </p:tav>
                                        <p:tav tm="100000">
                                          <p:val>
                                            <p:fltVal val="0.000000"/>
                                          </p:val>
                                        </p:tav>
                                      </p:tavLst>
                                    </p:anim>
                                    <p:animEffect filter="fade">
                                      <p:cBhvr>
                                        <p:cTn id="15" dur="500"/>
                                        <p:tgtEl>
                                          <p:spTgt spid="12329"/>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2333"/>
                                        </p:tgtEl>
                                        <p:attrNameLst>
                                          <p:attrName>style.visibility</p:attrName>
                                        </p:attrNameLst>
                                      </p:cBhvr>
                                      <p:to>
                                        <p:strVal val="visible"/>
                                      </p:to>
                                    </p:set>
                                    <p:anim calcmode="lin" valueType="num">
                                      <p:cBhvr>
                                        <p:cTn id="19" dur="500" fill="hold"/>
                                        <p:tgtEl>
                                          <p:spTgt spid="12333"/>
                                        </p:tgtEl>
                                        <p:attrNameLst>
                                          <p:attrName>ppt_w</p:attrName>
                                        </p:attrNameLst>
                                      </p:cBhvr>
                                      <p:tavLst>
                                        <p:tav tm="0">
                                          <p:val>
                                            <p:fltVal val="0.000000"/>
                                          </p:val>
                                        </p:tav>
                                        <p:tav tm="100000">
                                          <p:val>
                                            <p:strVal val="#ppt_w"/>
                                          </p:val>
                                        </p:tav>
                                      </p:tavLst>
                                    </p:anim>
                                    <p:anim calcmode="lin" valueType="num">
                                      <p:cBhvr>
                                        <p:cTn id="20" dur="500" fill="hold"/>
                                        <p:tgtEl>
                                          <p:spTgt spid="12333"/>
                                        </p:tgtEl>
                                        <p:attrNameLst>
                                          <p:attrName>ppt_h</p:attrName>
                                        </p:attrNameLst>
                                      </p:cBhvr>
                                      <p:tavLst>
                                        <p:tav tm="0">
                                          <p:val>
                                            <p:fltVal val="0.000000"/>
                                          </p:val>
                                        </p:tav>
                                        <p:tav tm="100000">
                                          <p:val>
                                            <p:strVal val="#ppt_h"/>
                                          </p:val>
                                        </p:tav>
                                      </p:tavLst>
                                    </p:anim>
                                    <p:animEffect filter="fade">
                                      <p:cBhvr>
                                        <p:cTn id="21" dur="500"/>
                                        <p:tgtEl>
                                          <p:spTgt spid="1233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2333"/>
                                        </p:tgtEl>
                                        <p:attrNameLst>
                                          <p:attrName>style.visibility</p:attrName>
                                        </p:attrNameLst>
                                      </p:cBhvr>
                                      <p:to>
                                        <p:strVal val="visible"/>
                                      </p:to>
                                    </p:set>
                                    <p:anim calcmode="lin" valueType="num">
                                      <p:cBhvr>
                                        <p:cTn id="24" dur="500" fill="hold"/>
                                        <p:tgtEl>
                                          <p:spTgt spid="12333"/>
                                        </p:tgtEl>
                                        <p:attrNameLst>
                                          <p:attrName>ppt_w</p:attrName>
                                        </p:attrNameLst>
                                      </p:cBhvr>
                                      <p:tavLst>
                                        <p:tav tm="0">
                                          <p:val>
                                            <p:fltVal val="0.000000"/>
                                          </p:val>
                                        </p:tav>
                                        <p:tav tm="100000">
                                          <p:val>
                                            <p:strVal val="#ppt_w"/>
                                          </p:val>
                                        </p:tav>
                                      </p:tavLst>
                                    </p:anim>
                                    <p:anim calcmode="lin" valueType="num">
                                      <p:cBhvr>
                                        <p:cTn id="25" dur="500" fill="hold"/>
                                        <p:tgtEl>
                                          <p:spTgt spid="12333"/>
                                        </p:tgtEl>
                                        <p:attrNameLst>
                                          <p:attrName>ppt_h</p:attrName>
                                        </p:attrNameLst>
                                      </p:cBhvr>
                                      <p:tavLst>
                                        <p:tav tm="0">
                                          <p:val>
                                            <p:fltVal val="0.000000"/>
                                          </p:val>
                                        </p:tav>
                                        <p:tav tm="100000">
                                          <p:val>
                                            <p:strVal val="#ppt_h"/>
                                          </p:val>
                                        </p:tav>
                                      </p:tavLst>
                                    </p:anim>
                                    <p:anim calcmode="lin" valueType="num">
                                      <p:cBhvr>
                                        <p:cTn id="26" dur="500" fill="hold"/>
                                        <p:tgtEl>
                                          <p:spTgt spid="12333"/>
                                        </p:tgtEl>
                                        <p:attrNameLst>
                                          <p:attrName>style.rotation</p:attrName>
                                        </p:attrNameLst>
                                      </p:cBhvr>
                                      <p:tavLst>
                                        <p:tav tm="0">
                                          <p:val>
                                            <p:fltVal val="360.000000"/>
                                          </p:val>
                                        </p:tav>
                                        <p:tav tm="100000">
                                          <p:val>
                                            <p:fltVal val="0.000000"/>
                                          </p:val>
                                        </p:tav>
                                      </p:tavLst>
                                    </p:anim>
                                    <p:animEffect filter="fade">
                                      <p:cBhvr>
                                        <p:cTn id="27"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9" grpId="0" bldLvl="0"/>
      <p:bldP spid="12329" grpId="1" bldLvl="0"/>
      <p:bldP spid="12333" grpId="0" bldLvl="0"/>
      <p:bldP spid="12333" grpId="1"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2321" name="组合 12320"/>
          <p:cNvGrpSpPr/>
          <p:nvPr/>
        </p:nvGrpSpPr>
        <p:grpSpPr>
          <a:xfrm>
            <a:off x="1883410" y="512763"/>
            <a:ext cx="539750" cy="539750"/>
            <a:chOff x="0" y="0"/>
            <a:chExt cx="540000" cy="540000"/>
          </a:xfrm>
        </p:grpSpPr>
        <p:sp>
          <p:nvSpPr>
            <p:cNvPr id="1232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232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2324" name="TextBox 12"/>
          <p:cNvSpPr/>
          <p:nvPr/>
        </p:nvSpPr>
        <p:spPr>
          <a:xfrm>
            <a:off x="2712085" y="552450"/>
            <a:ext cx="61912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爱是自我成长</a:t>
            </a:r>
            <a:endParaRPr lang="zh-CN" altLang="en-US" dirty="0">
              <a:ea typeface="宋体" panose="02010600030101010101" pitchFamily="2" charset="-122"/>
            </a:endParaRPr>
          </a:p>
        </p:txBody>
      </p:sp>
      <p:pic>
        <p:nvPicPr>
          <p:cNvPr id="1232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2326"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2327"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32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2329" name="TextBox 8"/>
          <p:cNvSpPr/>
          <p:nvPr/>
        </p:nvSpPr>
        <p:spPr>
          <a:xfrm>
            <a:off x="5663248" y="2735580"/>
            <a:ext cx="5689600" cy="74422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爱自己和爱他人是密不可分的。爱他人包括以下几个方面：</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2330"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2331"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二、学会爱他人</a:t>
            </a:r>
            <a:endParaRPr lang="zh-CN" altLang="en-US" dirty="0">
              <a:ea typeface="宋体" panose="02010600030101010101" pitchFamily="2" charset="-122"/>
            </a:endParaRPr>
          </a:p>
        </p:txBody>
      </p:sp>
      <p:pic>
        <p:nvPicPr>
          <p:cNvPr id="12332" name="Picture 2" descr="C:\Users\cxy\Desktop\中职-《心理健康》\图\20150920234858_HwX5L.thumb.700_0.jpeg20150920234858_HwX5L.thumb.700_0"/>
          <p:cNvPicPr>
            <a:picLocks noChangeAspect="1"/>
          </p:cNvPicPr>
          <p:nvPr/>
        </p:nvPicPr>
        <p:blipFill>
          <a:blip r:embed="rId3"/>
          <a:srcRect/>
          <a:stretch>
            <a:fillRect/>
          </a:stretch>
        </p:blipFill>
        <p:spPr>
          <a:xfrm>
            <a:off x="2859405" y="2818130"/>
            <a:ext cx="2453005" cy="2453640"/>
          </a:xfrm>
          <a:prstGeom prst="rect">
            <a:avLst/>
          </a:prstGeom>
          <a:noFill/>
          <a:ln w="28575" cap="flat" cmpd="sng">
            <a:solidFill>
              <a:schemeClr val="bg1"/>
            </a:solidFill>
            <a:prstDash val="solid"/>
            <a:miter/>
            <a:headEnd type="none" w="med" len="med"/>
            <a:tailEnd type="none" w="med" len="med"/>
          </a:ln>
        </p:spPr>
      </p:pic>
      <p:sp>
        <p:nvSpPr>
          <p:cNvPr id="12333" name="TextBox 8"/>
          <p:cNvSpPr/>
          <p:nvPr/>
        </p:nvSpPr>
        <p:spPr>
          <a:xfrm>
            <a:off x="5663248" y="3696970"/>
            <a:ext cx="5689600" cy="1264920"/>
          </a:xfrm>
          <a:prstGeom prst="rect">
            <a:avLst/>
          </a:prstGeom>
          <a:noFill/>
          <a:ln w="9525">
            <a:noFill/>
          </a:ln>
        </p:spPr>
        <p:txBody>
          <a:bodyPr wrap="square">
            <a:spAutoFit/>
          </a:bodyPr>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1.尊重你爱的人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2.帮助对方积极发展自我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3.共同创造美好未来</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329"/>
                                        </p:tgtEl>
                                        <p:attrNameLst>
                                          <p:attrName>style.visibility</p:attrName>
                                        </p:attrNameLst>
                                      </p:cBhvr>
                                      <p:to>
                                        <p:strVal val="visible"/>
                                      </p:to>
                                    </p:set>
                                    <p:anim calcmode="lin" valueType="num">
                                      <p:cBhvr>
                                        <p:cTn id="7" dur="500" fill="hold"/>
                                        <p:tgtEl>
                                          <p:spTgt spid="12329"/>
                                        </p:tgtEl>
                                        <p:attrNameLst>
                                          <p:attrName>ppt_w</p:attrName>
                                        </p:attrNameLst>
                                      </p:cBhvr>
                                      <p:tavLst>
                                        <p:tav tm="0">
                                          <p:val>
                                            <p:fltVal val="0.000000"/>
                                          </p:val>
                                        </p:tav>
                                        <p:tav tm="100000">
                                          <p:val>
                                            <p:strVal val="#ppt_w"/>
                                          </p:val>
                                        </p:tav>
                                      </p:tavLst>
                                    </p:anim>
                                    <p:anim calcmode="lin" valueType="num">
                                      <p:cBhvr>
                                        <p:cTn id="8" dur="500" fill="hold"/>
                                        <p:tgtEl>
                                          <p:spTgt spid="12329"/>
                                        </p:tgtEl>
                                        <p:attrNameLst>
                                          <p:attrName>ppt_h</p:attrName>
                                        </p:attrNameLst>
                                      </p:cBhvr>
                                      <p:tavLst>
                                        <p:tav tm="0">
                                          <p:val>
                                            <p:fltVal val="0.000000"/>
                                          </p:val>
                                        </p:tav>
                                        <p:tav tm="100000">
                                          <p:val>
                                            <p:strVal val="#ppt_h"/>
                                          </p:val>
                                        </p:tav>
                                      </p:tavLst>
                                    </p:anim>
                                    <p:animEffect filter="fade">
                                      <p:cBhvr>
                                        <p:cTn id="9" dur="500"/>
                                        <p:tgtEl>
                                          <p:spTgt spid="12329"/>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2329"/>
                                        </p:tgtEl>
                                        <p:attrNameLst>
                                          <p:attrName>style.visibility</p:attrName>
                                        </p:attrNameLst>
                                      </p:cBhvr>
                                      <p:to>
                                        <p:strVal val="visible"/>
                                      </p:to>
                                    </p:set>
                                    <p:anim calcmode="lin" valueType="num">
                                      <p:cBhvr>
                                        <p:cTn id="12" dur="500" fill="hold"/>
                                        <p:tgtEl>
                                          <p:spTgt spid="12329"/>
                                        </p:tgtEl>
                                        <p:attrNameLst>
                                          <p:attrName>ppt_w</p:attrName>
                                        </p:attrNameLst>
                                      </p:cBhvr>
                                      <p:tavLst>
                                        <p:tav tm="0">
                                          <p:val>
                                            <p:fltVal val="0.000000"/>
                                          </p:val>
                                        </p:tav>
                                        <p:tav tm="100000">
                                          <p:val>
                                            <p:strVal val="#ppt_w"/>
                                          </p:val>
                                        </p:tav>
                                      </p:tavLst>
                                    </p:anim>
                                    <p:anim calcmode="lin" valueType="num">
                                      <p:cBhvr>
                                        <p:cTn id="13" dur="500" fill="hold"/>
                                        <p:tgtEl>
                                          <p:spTgt spid="12329"/>
                                        </p:tgtEl>
                                        <p:attrNameLst>
                                          <p:attrName>ppt_h</p:attrName>
                                        </p:attrNameLst>
                                      </p:cBhvr>
                                      <p:tavLst>
                                        <p:tav tm="0">
                                          <p:val>
                                            <p:fltVal val="0.000000"/>
                                          </p:val>
                                        </p:tav>
                                        <p:tav tm="100000">
                                          <p:val>
                                            <p:strVal val="#ppt_h"/>
                                          </p:val>
                                        </p:tav>
                                      </p:tavLst>
                                    </p:anim>
                                    <p:anim calcmode="lin" valueType="num">
                                      <p:cBhvr>
                                        <p:cTn id="14" dur="500" fill="hold"/>
                                        <p:tgtEl>
                                          <p:spTgt spid="12329"/>
                                        </p:tgtEl>
                                        <p:attrNameLst>
                                          <p:attrName>style.rotation</p:attrName>
                                        </p:attrNameLst>
                                      </p:cBhvr>
                                      <p:tavLst>
                                        <p:tav tm="0">
                                          <p:val>
                                            <p:fltVal val="360.000000"/>
                                          </p:val>
                                        </p:tav>
                                        <p:tav tm="100000">
                                          <p:val>
                                            <p:fltVal val="0.000000"/>
                                          </p:val>
                                        </p:tav>
                                      </p:tavLst>
                                    </p:anim>
                                    <p:animEffect filter="fade">
                                      <p:cBhvr>
                                        <p:cTn id="15" dur="500"/>
                                        <p:tgtEl>
                                          <p:spTgt spid="12329"/>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2333"/>
                                        </p:tgtEl>
                                        <p:attrNameLst>
                                          <p:attrName>style.visibility</p:attrName>
                                        </p:attrNameLst>
                                      </p:cBhvr>
                                      <p:to>
                                        <p:strVal val="visible"/>
                                      </p:to>
                                    </p:set>
                                    <p:anim calcmode="lin" valueType="num">
                                      <p:cBhvr>
                                        <p:cTn id="19" dur="500" fill="hold"/>
                                        <p:tgtEl>
                                          <p:spTgt spid="12333"/>
                                        </p:tgtEl>
                                        <p:attrNameLst>
                                          <p:attrName>ppt_w</p:attrName>
                                        </p:attrNameLst>
                                      </p:cBhvr>
                                      <p:tavLst>
                                        <p:tav tm="0">
                                          <p:val>
                                            <p:fltVal val="0.000000"/>
                                          </p:val>
                                        </p:tav>
                                        <p:tav tm="100000">
                                          <p:val>
                                            <p:strVal val="#ppt_w"/>
                                          </p:val>
                                        </p:tav>
                                      </p:tavLst>
                                    </p:anim>
                                    <p:anim calcmode="lin" valueType="num">
                                      <p:cBhvr>
                                        <p:cTn id="20" dur="500" fill="hold"/>
                                        <p:tgtEl>
                                          <p:spTgt spid="12333"/>
                                        </p:tgtEl>
                                        <p:attrNameLst>
                                          <p:attrName>ppt_h</p:attrName>
                                        </p:attrNameLst>
                                      </p:cBhvr>
                                      <p:tavLst>
                                        <p:tav tm="0">
                                          <p:val>
                                            <p:fltVal val="0.000000"/>
                                          </p:val>
                                        </p:tav>
                                        <p:tav tm="100000">
                                          <p:val>
                                            <p:strVal val="#ppt_h"/>
                                          </p:val>
                                        </p:tav>
                                      </p:tavLst>
                                    </p:anim>
                                    <p:animEffect filter="fade">
                                      <p:cBhvr>
                                        <p:cTn id="21" dur="500"/>
                                        <p:tgtEl>
                                          <p:spTgt spid="1233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2333"/>
                                        </p:tgtEl>
                                        <p:attrNameLst>
                                          <p:attrName>style.visibility</p:attrName>
                                        </p:attrNameLst>
                                      </p:cBhvr>
                                      <p:to>
                                        <p:strVal val="visible"/>
                                      </p:to>
                                    </p:set>
                                    <p:anim calcmode="lin" valueType="num">
                                      <p:cBhvr>
                                        <p:cTn id="24" dur="500" fill="hold"/>
                                        <p:tgtEl>
                                          <p:spTgt spid="12333"/>
                                        </p:tgtEl>
                                        <p:attrNameLst>
                                          <p:attrName>ppt_w</p:attrName>
                                        </p:attrNameLst>
                                      </p:cBhvr>
                                      <p:tavLst>
                                        <p:tav tm="0">
                                          <p:val>
                                            <p:fltVal val="0.000000"/>
                                          </p:val>
                                        </p:tav>
                                        <p:tav tm="100000">
                                          <p:val>
                                            <p:strVal val="#ppt_w"/>
                                          </p:val>
                                        </p:tav>
                                      </p:tavLst>
                                    </p:anim>
                                    <p:anim calcmode="lin" valueType="num">
                                      <p:cBhvr>
                                        <p:cTn id="25" dur="500" fill="hold"/>
                                        <p:tgtEl>
                                          <p:spTgt spid="12333"/>
                                        </p:tgtEl>
                                        <p:attrNameLst>
                                          <p:attrName>ppt_h</p:attrName>
                                        </p:attrNameLst>
                                      </p:cBhvr>
                                      <p:tavLst>
                                        <p:tav tm="0">
                                          <p:val>
                                            <p:fltVal val="0.000000"/>
                                          </p:val>
                                        </p:tav>
                                        <p:tav tm="100000">
                                          <p:val>
                                            <p:strVal val="#ppt_h"/>
                                          </p:val>
                                        </p:tav>
                                      </p:tavLst>
                                    </p:anim>
                                    <p:anim calcmode="lin" valueType="num">
                                      <p:cBhvr>
                                        <p:cTn id="26" dur="500" fill="hold"/>
                                        <p:tgtEl>
                                          <p:spTgt spid="12333"/>
                                        </p:tgtEl>
                                        <p:attrNameLst>
                                          <p:attrName>style.rotation</p:attrName>
                                        </p:attrNameLst>
                                      </p:cBhvr>
                                      <p:tavLst>
                                        <p:tav tm="0">
                                          <p:val>
                                            <p:fltVal val="360.000000"/>
                                          </p:val>
                                        </p:tav>
                                        <p:tav tm="100000">
                                          <p:val>
                                            <p:fltVal val="0.000000"/>
                                          </p:val>
                                        </p:tav>
                                      </p:tavLst>
                                    </p:anim>
                                    <p:animEffect filter="fade">
                                      <p:cBhvr>
                                        <p:cTn id="27"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9" grpId="0" bldLvl="0"/>
      <p:bldP spid="12329" grpId="1" bldLvl="0"/>
      <p:bldP spid="12333" grpId="0" bldLvl="0"/>
      <p:bldP spid="12333" grpId="1"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2321" name="组合 12320"/>
          <p:cNvGrpSpPr/>
          <p:nvPr/>
        </p:nvGrpSpPr>
        <p:grpSpPr>
          <a:xfrm>
            <a:off x="1883410" y="512763"/>
            <a:ext cx="539750" cy="539750"/>
            <a:chOff x="0" y="0"/>
            <a:chExt cx="540000" cy="540000"/>
          </a:xfrm>
        </p:grpSpPr>
        <p:sp>
          <p:nvSpPr>
            <p:cNvPr id="1232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232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5</a:t>
              </a:r>
              <a:endParaRPr lang="en-US" dirty="0">
                <a:ea typeface="宋体" panose="02010600030101010101" pitchFamily="2" charset="-122"/>
              </a:endParaRPr>
            </a:p>
          </p:txBody>
        </p:sp>
      </p:grpSp>
      <p:sp>
        <p:nvSpPr>
          <p:cNvPr id="12324" name="TextBox 12"/>
          <p:cNvSpPr/>
          <p:nvPr/>
        </p:nvSpPr>
        <p:spPr>
          <a:xfrm>
            <a:off x="2712085" y="552450"/>
            <a:ext cx="619125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爱是自我成长</a:t>
            </a:r>
            <a:endParaRPr lang="zh-CN" altLang="en-US" dirty="0">
              <a:ea typeface="宋体" panose="02010600030101010101" pitchFamily="2" charset="-122"/>
            </a:endParaRPr>
          </a:p>
        </p:txBody>
      </p:sp>
      <p:pic>
        <p:nvPicPr>
          <p:cNvPr id="1232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2326"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2327"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328"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12330" name="Picture 2" descr="D:\Teliss_Tong\Copy\定期备份\工作备份\！PPT图片及版面资源\06-PPT精选插图\04-图标\C08BF25571EC89544C69CA03E91C24C8.png"/>
          <p:cNvPicPr>
            <a:picLocks noChangeAspect="1"/>
          </p:cNvPicPr>
          <p:nvPr/>
        </p:nvPicPr>
        <p:blipFill>
          <a:blip r:embed="rId2"/>
          <a:stretch>
            <a:fillRect/>
          </a:stretch>
        </p:blipFill>
        <p:spPr>
          <a:xfrm>
            <a:off x="2280285" y="1089025"/>
            <a:ext cx="1727200" cy="1728788"/>
          </a:xfrm>
          <a:prstGeom prst="rect">
            <a:avLst/>
          </a:prstGeom>
          <a:noFill/>
          <a:ln w="9525">
            <a:noFill/>
          </a:ln>
        </p:spPr>
      </p:pic>
      <p:sp>
        <p:nvSpPr>
          <p:cNvPr id="12331" name="TextBox 10"/>
          <p:cNvSpPr/>
          <p:nvPr/>
        </p:nvSpPr>
        <p:spPr>
          <a:xfrm>
            <a:off x="3720148" y="1771650"/>
            <a:ext cx="2938462" cy="483235"/>
          </a:xfrm>
          <a:prstGeom prst="rect">
            <a:avLst/>
          </a:prstGeom>
          <a:noFill/>
          <a:ln w="9525">
            <a:noFill/>
          </a:ln>
        </p:spPr>
        <p:txBody>
          <a:bodyPr wrap="square">
            <a:spAutoFit/>
          </a:bodyPr>
          <a:p>
            <a:pPr lvl="0">
              <a:lnSpc>
                <a:spcPct val="100000"/>
              </a:lnSpc>
            </a:pPr>
            <a:r>
              <a:rPr lang="zh-CN" altLang="en-US" sz="2400" b="1" dirty="0">
                <a:solidFill>
                  <a:srgbClr val="F79646"/>
                </a:solidFill>
                <a:latin typeface="微软雅黑" panose="020B0503020204020204" charset="-122"/>
                <a:ea typeface="微软雅黑" panose="020B0503020204020204" charset="-122"/>
                <a:sym typeface="Calibri" panose="020F0502020204030204" charset="0"/>
              </a:rPr>
              <a:t>三、理解爱情</a:t>
            </a:r>
            <a:endParaRPr lang="zh-CN" altLang="en-US" dirty="0">
              <a:ea typeface="宋体" panose="02010600030101010101" pitchFamily="2" charset="-122"/>
            </a:endParaRPr>
          </a:p>
        </p:txBody>
      </p:sp>
      <p:pic>
        <p:nvPicPr>
          <p:cNvPr id="12332" name="Picture 2" descr="C:\Users\cxy\Desktop\中职-《心理健康》\图\4a0814f89ad019c4968ba.gif4a0814f89ad019c4968ba"/>
          <p:cNvPicPr>
            <a:picLocks noChangeAspect="1"/>
          </p:cNvPicPr>
          <p:nvPr/>
        </p:nvPicPr>
        <p:blipFill>
          <a:blip r:embed="rId3"/>
          <a:srcRect/>
          <a:stretch>
            <a:fillRect/>
          </a:stretch>
        </p:blipFill>
        <p:spPr>
          <a:xfrm>
            <a:off x="2712085" y="3057525"/>
            <a:ext cx="3141345" cy="2094230"/>
          </a:xfrm>
          <a:prstGeom prst="rect">
            <a:avLst/>
          </a:prstGeom>
          <a:noFill/>
          <a:ln w="28575" cap="flat" cmpd="sng">
            <a:solidFill>
              <a:schemeClr val="bg1"/>
            </a:solidFill>
            <a:prstDash val="solid"/>
            <a:miter/>
            <a:headEnd type="none" w="med" len="med"/>
            <a:tailEnd type="none" w="med" len="med"/>
          </a:ln>
        </p:spPr>
      </p:pic>
      <p:sp>
        <p:nvSpPr>
          <p:cNvPr id="12333" name="TextBox 8"/>
          <p:cNvSpPr/>
          <p:nvPr/>
        </p:nvSpPr>
        <p:spPr>
          <a:xfrm>
            <a:off x="5674043" y="3079115"/>
            <a:ext cx="5689600" cy="2072640"/>
          </a:xfrm>
          <a:prstGeom prst="rect">
            <a:avLst/>
          </a:prstGeom>
          <a:noFill/>
          <a:ln w="9525">
            <a:noFill/>
          </a:ln>
        </p:spPr>
        <p:txBody>
          <a:bodyPr wrap="square">
            <a:spAutoFit/>
          </a:bodyPr>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1.爱情是给予不是得到</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2.爱是责任</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3.爱是尊重</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.爱是能力</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50000"/>
              </a:lnSpc>
              <a:spcAft>
                <a:spcPts val="3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.爱是创造</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333"/>
                                        </p:tgtEl>
                                        <p:attrNameLst>
                                          <p:attrName>style.visibility</p:attrName>
                                        </p:attrNameLst>
                                      </p:cBhvr>
                                      <p:to>
                                        <p:strVal val="visible"/>
                                      </p:to>
                                    </p:set>
                                    <p:anim calcmode="lin" valueType="num">
                                      <p:cBhvr>
                                        <p:cTn id="7" dur="500" fill="hold"/>
                                        <p:tgtEl>
                                          <p:spTgt spid="12333"/>
                                        </p:tgtEl>
                                        <p:attrNameLst>
                                          <p:attrName>ppt_w</p:attrName>
                                        </p:attrNameLst>
                                      </p:cBhvr>
                                      <p:tavLst>
                                        <p:tav tm="0">
                                          <p:val>
                                            <p:fltVal val="0.000000"/>
                                          </p:val>
                                        </p:tav>
                                        <p:tav tm="100000">
                                          <p:val>
                                            <p:strVal val="#ppt_w"/>
                                          </p:val>
                                        </p:tav>
                                      </p:tavLst>
                                    </p:anim>
                                    <p:anim calcmode="lin" valueType="num">
                                      <p:cBhvr>
                                        <p:cTn id="8" dur="500" fill="hold"/>
                                        <p:tgtEl>
                                          <p:spTgt spid="12333"/>
                                        </p:tgtEl>
                                        <p:attrNameLst>
                                          <p:attrName>ppt_h</p:attrName>
                                        </p:attrNameLst>
                                      </p:cBhvr>
                                      <p:tavLst>
                                        <p:tav tm="0">
                                          <p:val>
                                            <p:fltVal val="0.000000"/>
                                          </p:val>
                                        </p:tav>
                                        <p:tav tm="100000">
                                          <p:val>
                                            <p:strVal val="#ppt_h"/>
                                          </p:val>
                                        </p:tav>
                                      </p:tavLst>
                                    </p:anim>
                                    <p:animEffect filter="fade">
                                      <p:cBhvr>
                                        <p:cTn id="9" dur="500"/>
                                        <p:tgtEl>
                                          <p:spTgt spid="12333"/>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2333"/>
                                        </p:tgtEl>
                                        <p:attrNameLst>
                                          <p:attrName>style.visibility</p:attrName>
                                        </p:attrNameLst>
                                      </p:cBhvr>
                                      <p:to>
                                        <p:strVal val="visible"/>
                                      </p:to>
                                    </p:set>
                                    <p:anim calcmode="lin" valueType="num">
                                      <p:cBhvr>
                                        <p:cTn id="12" dur="500" fill="hold"/>
                                        <p:tgtEl>
                                          <p:spTgt spid="12333"/>
                                        </p:tgtEl>
                                        <p:attrNameLst>
                                          <p:attrName>ppt_w</p:attrName>
                                        </p:attrNameLst>
                                      </p:cBhvr>
                                      <p:tavLst>
                                        <p:tav tm="0">
                                          <p:val>
                                            <p:fltVal val="0.000000"/>
                                          </p:val>
                                        </p:tav>
                                        <p:tav tm="100000">
                                          <p:val>
                                            <p:strVal val="#ppt_w"/>
                                          </p:val>
                                        </p:tav>
                                      </p:tavLst>
                                    </p:anim>
                                    <p:anim calcmode="lin" valueType="num">
                                      <p:cBhvr>
                                        <p:cTn id="13" dur="500" fill="hold"/>
                                        <p:tgtEl>
                                          <p:spTgt spid="12333"/>
                                        </p:tgtEl>
                                        <p:attrNameLst>
                                          <p:attrName>ppt_h</p:attrName>
                                        </p:attrNameLst>
                                      </p:cBhvr>
                                      <p:tavLst>
                                        <p:tav tm="0">
                                          <p:val>
                                            <p:fltVal val="0.000000"/>
                                          </p:val>
                                        </p:tav>
                                        <p:tav tm="100000">
                                          <p:val>
                                            <p:strVal val="#ppt_h"/>
                                          </p:val>
                                        </p:tav>
                                      </p:tavLst>
                                    </p:anim>
                                    <p:anim calcmode="lin" valueType="num">
                                      <p:cBhvr>
                                        <p:cTn id="14" dur="500" fill="hold"/>
                                        <p:tgtEl>
                                          <p:spTgt spid="12333"/>
                                        </p:tgtEl>
                                        <p:attrNameLst>
                                          <p:attrName>style.rotation</p:attrName>
                                        </p:attrNameLst>
                                      </p:cBhvr>
                                      <p:tavLst>
                                        <p:tav tm="0">
                                          <p:val>
                                            <p:fltVal val="360.000000"/>
                                          </p:val>
                                        </p:tav>
                                        <p:tav tm="100000">
                                          <p:val>
                                            <p:fltVal val="0.000000"/>
                                          </p:val>
                                        </p:tav>
                                      </p:tavLst>
                                    </p:anim>
                                    <p:animEffect filter="fade">
                                      <p:cBhvr>
                                        <p:cTn id="15"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3" grpId="0" bldLvl="0"/>
      <p:bldP spid="12333" grpId="1"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爱与性</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2712085" y="1794193"/>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2910205" y="1775460"/>
            <a:ext cx="601154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谈到爱情，不能不谈到性。正如瓦西列夫所说：</a:t>
            </a:r>
            <a:endParaRPr lang="zh-CN" altLang="en-US" dirty="0">
              <a:ea typeface="宋体" panose="02010600030101010101" pitchFamily="2" charset="-122"/>
            </a:endParaRPr>
          </a:p>
        </p:txBody>
      </p:sp>
      <p:sp>
        <p:nvSpPr>
          <p:cNvPr id="11306" name="圆角矩形 13"/>
          <p:cNvSpPr/>
          <p:nvPr/>
        </p:nvSpPr>
        <p:spPr>
          <a:xfrm>
            <a:off x="2280285" y="227647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5683568" y="3220720"/>
            <a:ext cx="5689600" cy="1723390"/>
          </a:xfrm>
          <a:prstGeom prst="rect">
            <a:avLst/>
          </a:prstGeom>
          <a:noFill/>
          <a:ln w="9525">
            <a:noFill/>
          </a:ln>
        </p:spPr>
        <p:txBody>
          <a:bodyPr wrap="square">
            <a:spAutoFit/>
          </a:bodyPr>
          <a:p>
            <a:pPr marL="0" lvl="0" indent="457200">
              <a:lnSpc>
                <a:spcPct val="134000"/>
              </a:lnSpc>
              <a:spcAft>
                <a:spcPts val="120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情是本能和思想、是疯狂和理性，是自发性和自觉性，是一时的激情和道德修养，是感受的充实和想象的奔放，是残忍和慈悲是魇足和饥渴，是淡泊和欲望，是烦恼和欢乐，是痛苦和快感，是光明和黑暗，爱情把人的种种体验溶为一炉。”</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11308" name="Picture 2" descr="C:\Users\cxy\Desktop\中职-《心理健康》\图\1427800902.jpg1427800902"/>
          <p:cNvPicPr>
            <a:picLocks noChangeAspect="1"/>
          </p:cNvPicPr>
          <p:nvPr/>
        </p:nvPicPr>
        <p:blipFill>
          <a:blip r:embed="rId2"/>
          <a:srcRect/>
          <a:stretch>
            <a:fillRect/>
          </a:stretch>
        </p:blipFill>
        <p:spPr>
          <a:xfrm>
            <a:off x="2432685" y="3176747"/>
            <a:ext cx="3105150" cy="1744345"/>
          </a:xfrm>
          <a:prstGeom prst="rect">
            <a:avLst/>
          </a:prstGeom>
          <a:noFill/>
          <a:ln w="28575" cap="flat" cmpd="sng">
            <a:solidFill>
              <a:schemeClr val="bg1"/>
            </a:solidFill>
            <a:prstDash val="solid"/>
            <a:miter/>
            <a:headEnd type="none" w="med" len="med"/>
            <a:tailEnd type="none" w="med" len="med"/>
          </a:ln>
        </p:spPr>
      </p:pic>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308"/>
                                        </p:tgtEl>
                                        <p:attrNameLst>
                                          <p:attrName>style.visibility</p:attrName>
                                        </p:attrNameLst>
                                      </p:cBhvr>
                                      <p:to>
                                        <p:strVal val="visible"/>
                                      </p:to>
                                    </p:set>
                                    <p:anim calcmode="lin" valueType="num">
                                      <p:cBhvr>
                                        <p:cTn id="16" dur="500" fill="hold"/>
                                        <p:tgtEl>
                                          <p:spTgt spid="11308"/>
                                        </p:tgtEl>
                                        <p:attrNameLst>
                                          <p:attrName>ppt_w</p:attrName>
                                        </p:attrNameLst>
                                      </p:cBhvr>
                                      <p:tavLst>
                                        <p:tav tm="0">
                                          <p:val>
                                            <p:fltVal val="0.000000"/>
                                          </p:val>
                                        </p:tav>
                                        <p:tav tm="100000">
                                          <p:val>
                                            <p:strVal val="#ppt_w"/>
                                          </p:val>
                                        </p:tav>
                                      </p:tavLst>
                                    </p:anim>
                                    <p:anim calcmode="lin" valueType="num">
                                      <p:cBhvr>
                                        <p:cTn id="17" dur="500" fill="hold"/>
                                        <p:tgtEl>
                                          <p:spTgt spid="11308"/>
                                        </p:tgtEl>
                                        <p:attrNameLst>
                                          <p:attrName>ppt_h</p:attrName>
                                        </p:attrNameLst>
                                      </p:cBhvr>
                                      <p:tavLst>
                                        <p:tav tm="0">
                                          <p:val>
                                            <p:fltVal val="0.000000"/>
                                          </p:val>
                                        </p:tav>
                                        <p:tav tm="100000">
                                          <p:val>
                                            <p:strVal val="#ppt_h"/>
                                          </p:val>
                                        </p:tav>
                                      </p:tavLst>
                                    </p:anim>
                                    <p:animEffect filter="fade">
                                      <p:cBhvr>
                                        <p:cTn id="18" dur="500"/>
                                        <p:tgtEl>
                                          <p:spTgt spid="11308"/>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1308"/>
                                        </p:tgtEl>
                                        <p:attrNameLst>
                                          <p:attrName>style.visibility</p:attrName>
                                        </p:attrNameLst>
                                      </p:cBhvr>
                                      <p:to>
                                        <p:strVal val="visible"/>
                                      </p:to>
                                    </p:set>
                                    <p:anim calcmode="lin" valueType="num">
                                      <p:cBhvr>
                                        <p:cTn id="21" dur="500" fill="hold"/>
                                        <p:tgtEl>
                                          <p:spTgt spid="11308"/>
                                        </p:tgtEl>
                                        <p:attrNameLst>
                                          <p:attrName>ppt_w</p:attrName>
                                        </p:attrNameLst>
                                      </p:cBhvr>
                                      <p:tavLst>
                                        <p:tav tm="0">
                                          <p:val>
                                            <p:fltVal val="0.000000"/>
                                          </p:val>
                                        </p:tav>
                                        <p:tav tm="100000">
                                          <p:val>
                                            <p:strVal val="#ppt_w"/>
                                          </p:val>
                                        </p:tav>
                                      </p:tavLst>
                                    </p:anim>
                                    <p:anim calcmode="lin" valueType="num">
                                      <p:cBhvr>
                                        <p:cTn id="22" dur="500" fill="hold"/>
                                        <p:tgtEl>
                                          <p:spTgt spid="11308"/>
                                        </p:tgtEl>
                                        <p:attrNameLst>
                                          <p:attrName>ppt_h</p:attrName>
                                        </p:attrNameLst>
                                      </p:cBhvr>
                                      <p:tavLst>
                                        <p:tav tm="0">
                                          <p:val>
                                            <p:fltVal val="0.000000"/>
                                          </p:val>
                                        </p:tav>
                                        <p:tav tm="100000">
                                          <p:val>
                                            <p:strVal val="#ppt_h"/>
                                          </p:val>
                                        </p:tav>
                                      </p:tavLst>
                                    </p:anim>
                                    <p:anim calcmode="lin" valueType="num">
                                      <p:cBhvr>
                                        <p:cTn id="23" dur="500" fill="hold"/>
                                        <p:tgtEl>
                                          <p:spTgt spid="11308"/>
                                        </p:tgtEl>
                                        <p:attrNameLst>
                                          <p:attrName>style.rotation</p:attrName>
                                        </p:attrNameLst>
                                      </p:cBhvr>
                                      <p:tavLst>
                                        <p:tav tm="0">
                                          <p:val>
                                            <p:fltVal val="360.000000"/>
                                          </p:val>
                                        </p:tav>
                                        <p:tav tm="100000">
                                          <p:val>
                                            <p:fltVal val="0.000000"/>
                                          </p:val>
                                        </p:tav>
                                      </p:tavLst>
                                    </p:anim>
                                    <p:animEffect filter="fade">
                                      <p:cBhvr>
                                        <p:cTn id="24" dur="500"/>
                                        <p:tgtEl>
                                          <p:spTgt spid="1130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307"/>
                                        </p:tgtEl>
                                        <p:attrNameLst>
                                          <p:attrName>style.visibility</p:attrName>
                                        </p:attrNameLst>
                                      </p:cBhvr>
                                      <p:to>
                                        <p:strVal val="visible"/>
                                      </p:to>
                                    </p:set>
                                    <p:anim calcmode="lin" valueType="num">
                                      <p:cBhvr>
                                        <p:cTn id="28" dur="500" fill="hold"/>
                                        <p:tgtEl>
                                          <p:spTgt spid="11307"/>
                                        </p:tgtEl>
                                        <p:attrNameLst>
                                          <p:attrName>ppt_w</p:attrName>
                                        </p:attrNameLst>
                                      </p:cBhvr>
                                      <p:tavLst>
                                        <p:tav tm="0">
                                          <p:val>
                                            <p:fltVal val="0.000000"/>
                                          </p:val>
                                        </p:tav>
                                        <p:tav tm="100000">
                                          <p:val>
                                            <p:strVal val="#ppt_w"/>
                                          </p:val>
                                        </p:tav>
                                      </p:tavLst>
                                    </p:anim>
                                    <p:anim calcmode="lin" valueType="num">
                                      <p:cBhvr>
                                        <p:cTn id="29" dur="500" fill="hold"/>
                                        <p:tgtEl>
                                          <p:spTgt spid="11307"/>
                                        </p:tgtEl>
                                        <p:attrNameLst>
                                          <p:attrName>ppt_h</p:attrName>
                                        </p:attrNameLst>
                                      </p:cBhvr>
                                      <p:tavLst>
                                        <p:tav tm="0">
                                          <p:val>
                                            <p:fltVal val="0.000000"/>
                                          </p:val>
                                        </p:tav>
                                        <p:tav tm="100000">
                                          <p:val>
                                            <p:strVal val="#ppt_h"/>
                                          </p:val>
                                        </p:tav>
                                      </p:tavLst>
                                    </p:anim>
                                    <p:animEffect filter="fade">
                                      <p:cBhvr>
                                        <p:cTn id="30" dur="500"/>
                                        <p:tgtEl>
                                          <p:spTgt spid="11307"/>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1307"/>
                                        </p:tgtEl>
                                        <p:attrNameLst>
                                          <p:attrName>style.visibility</p:attrName>
                                        </p:attrNameLst>
                                      </p:cBhvr>
                                      <p:to>
                                        <p:strVal val="visible"/>
                                      </p:to>
                                    </p:set>
                                    <p:anim calcmode="lin" valueType="num">
                                      <p:cBhvr>
                                        <p:cTn id="33" dur="500" fill="hold"/>
                                        <p:tgtEl>
                                          <p:spTgt spid="11307"/>
                                        </p:tgtEl>
                                        <p:attrNameLst>
                                          <p:attrName>ppt_w</p:attrName>
                                        </p:attrNameLst>
                                      </p:cBhvr>
                                      <p:tavLst>
                                        <p:tav tm="0">
                                          <p:val>
                                            <p:fltVal val="0.000000"/>
                                          </p:val>
                                        </p:tav>
                                        <p:tav tm="100000">
                                          <p:val>
                                            <p:strVal val="#ppt_w"/>
                                          </p:val>
                                        </p:tav>
                                      </p:tavLst>
                                    </p:anim>
                                    <p:anim calcmode="lin" valueType="num">
                                      <p:cBhvr>
                                        <p:cTn id="34" dur="500" fill="hold"/>
                                        <p:tgtEl>
                                          <p:spTgt spid="11307"/>
                                        </p:tgtEl>
                                        <p:attrNameLst>
                                          <p:attrName>ppt_h</p:attrName>
                                        </p:attrNameLst>
                                      </p:cBhvr>
                                      <p:tavLst>
                                        <p:tav tm="0">
                                          <p:val>
                                            <p:fltVal val="0.000000"/>
                                          </p:val>
                                        </p:tav>
                                        <p:tav tm="100000">
                                          <p:val>
                                            <p:strVal val="#ppt_h"/>
                                          </p:val>
                                        </p:tav>
                                      </p:tavLst>
                                    </p:anim>
                                    <p:anim calcmode="lin" valueType="num">
                                      <p:cBhvr>
                                        <p:cTn id="35" dur="500" fill="hold"/>
                                        <p:tgtEl>
                                          <p:spTgt spid="11307"/>
                                        </p:tgtEl>
                                        <p:attrNameLst>
                                          <p:attrName>style.rotation</p:attrName>
                                        </p:attrNameLst>
                                      </p:cBhvr>
                                      <p:tavLst>
                                        <p:tav tm="0">
                                          <p:val>
                                            <p:fltVal val="360.000000"/>
                                          </p:val>
                                        </p:tav>
                                        <p:tav tm="100000">
                                          <p:val>
                                            <p:fltVal val="0.000000"/>
                                          </p:val>
                                        </p:tav>
                                      </p:tavLst>
                                    </p:anim>
                                    <p:animEffect filter="fade">
                                      <p:cBhvr>
                                        <p:cTn id="3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爱与性</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2712085" y="1794193"/>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2910205" y="1775460"/>
            <a:ext cx="601154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一、性心理的发展</a:t>
            </a:r>
            <a:endParaRPr lang="zh-CN" altLang="en-US" dirty="0">
              <a:ea typeface="宋体" panose="02010600030101010101" pitchFamily="2" charset="-122"/>
            </a:endParaRPr>
          </a:p>
        </p:txBody>
      </p:sp>
      <p:sp>
        <p:nvSpPr>
          <p:cNvPr id="11306" name="圆角矩形 13"/>
          <p:cNvSpPr/>
          <p:nvPr/>
        </p:nvSpPr>
        <p:spPr>
          <a:xfrm>
            <a:off x="2289175" y="228409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3568383" y="2846070"/>
            <a:ext cx="5689600" cy="417830"/>
          </a:xfrm>
          <a:prstGeom prst="rect">
            <a:avLst/>
          </a:prstGeom>
          <a:noFill/>
          <a:ln w="9525">
            <a:noFill/>
          </a:ln>
        </p:spPr>
        <p:txBody>
          <a:bodyPr wrap="square">
            <a:spAutoFit/>
          </a:bodyPr>
          <a:p>
            <a:pPr marL="0" lvl="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一般认为，青春期性心理的发展大体上经历三个时期：</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 name="TextBox 8"/>
          <p:cNvSpPr/>
          <p:nvPr/>
        </p:nvSpPr>
        <p:spPr>
          <a:xfrm>
            <a:off x="3568383" y="3538855"/>
            <a:ext cx="5689600" cy="1375410"/>
          </a:xfrm>
          <a:prstGeom prst="rect">
            <a:avLst/>
          </a:prstGeom>
          <a:noFill/>
          <a:ln w="9525">
            <a:noFill/>
          </a:ln>
        </p:spPr>
        <p:txBody>
          <a:bodyPr wrap="square">
            <a:spAutoFit/>
          </a:bodyPr>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异性疏远期</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异性接近期</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3.</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异性恋爱期</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307"/>
                                        </p:tgtEl>
                                        <p:attrNameLst>
                                          <p:attrName>style.visibility</p:attrName>
                                        </p:attrNameLst>
                                      </p:cBhvr>
                                      <p:to>
                                        <p:strVal val="visible"/>
                                      </p:to>
                                    </p:set>
                                    <p:anim calcmode="lin" valueType="num">
                                      <p:cBhvr>
                                        <p:cTn id="16" dur="500" fill="hold"/>
                                        <p:tgtEl>
                                          <p:spTgt spid="11307"/>
                                        </p:tgtEl>
                                        <p:attrNameLst>
                                          <p:attrName>ppt_w</p:attrName>
                                        </p:attrNameLst>
                                      </p:cBhvr>
                                      <p:tavLst>
                                        <p:tav tm="0">
                                          <p:val>
                                            <p:fltVal val="0.000000"/>
                                          </p:val>
                                        </p:tav>
                                        <p:tav tm="100000">
                                          <p:val>
                                            <p:strVal val="#ppt_w"/>
                                          </p:val>
                                        </p:tav>
                                      </p:tavLst>
                                    </p:anim>
                                    <p:anim calcmode="lin" valueType="num">
                                      <p:cBhvr>
                                        <p:cTn id="17" dur="500" fill="hold"/>
                                        <p:tgtEl>
                                          <p:spTgt spid="11307"/>
                                        </p:tgtEl>
                                        <p:attrNameLst>
                                          <p:attrName>ppt_h</p:attrName>
                                        </p:attrNameLst>
                                      </p:cBhvr>
                                      <p:tavLst>
                                        <p:tav tm="0">
                                          <p:val>
                                            <p:fltVal val="0.000000"/>
                                          </p:val>
                                        </p:tav>
                                        <p:tav tm="100000">
                                          <p:val>
                                            <p:strVal val="#ppt_h"/>
                                          </p:val>
                                        </p:tav>
                                      </p:tavLst>
                                    </p:anim>
                                    <p:animEffect filter="fade">
                                      <p:cBhvr>
                                        <p:cTn id="18" dur="500"/>
                                        <p:tgtEl>
                                          <p:spTgt spid="11307"/>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11307"/>
                                        </p:tgtEl>
                                        <p:attrNameLst>
                                          <p:attrName>style.visibility</p:attrName>
                                        </p:attrNameLst>
                                      </p:cBhvr>
                                      <p:to>
                                        <p:strVal val="visible"/>
                                      </p:to>
                                    </p:set>
                                    <p:anim calcmode="lin" valueType="num">
                                      <p:cBhvr>
                                        <p:cTn id="21" dur="500" fill="hold"/>
                                        <p:tgtEl>
                                          <p:spTgt spid="11307"/>
                                        </p:tgtEl>
                                        <p:attrNameLst>
                                          <p:attrName>ppt_w</p:attrName>
                                        </p:attrNameLst>
                                      </p:cBhvr>
                                      <p:tavLst>
                                        <p:tav tm="0">
                                          <p:val>
                                            <p:fltVal val="0.000000"/>
                                          </p:val>
                                        </p:tav>
                                        <p:tav tm="100000">
                                          <p:val>
                                            <p:strVal val="#ppt_w"/>
                                          </p:val>
                                        </p:tav>
                                      </p:tavLst>
                                    </p:anim>
                                    <p:anim calcmode="lin" valueType="num">
                                      <p:cBhvr>
                                        <p:cTn id="22" dur="500" fill="hold"/>
                                        <p:tgtEl>
                                          <p:spTgt spid="11307"/>
                                        </p:tgtEl>
                                        <p:attrNameLst>
                                          <p:attrName>ppt_h</p:attrName>
                                        </p:attrNameLst>
                                      </p:cBhvr>
                                      <p:tavLst>
                                        <p:tav tm="0">
                                          <p:val>
                                            <p:fltVal val="0.000000"/>
                                          </p:val>
                                        </p:tav>
                                        <p:tav tm="100000">
                                          <p:val>
                                            <p:strVal val="#ppt_h"/>
                                          </p:val>
                                        </p:tav>
                                      </p:tavLst>
                                    </p:anim>
                                    <p:anim calcmode="lin" valueType="num">
                                      <p:cBhvr>
                                        <p:cTn id="23" dur="500" fill="hold"/>
                                        <p:tgtEl>
                                          <p:spTgt spid="11307"/>
                                        </p:tgtEl>
                                        <p:attrNameLst>
                                          <p:attrName>style.rotation</p:attrName>
                                        </p:attrNameLst>
                                      </p:cBhvr>
                                      <p:tavLst>
                                        <p:tav tm="0">
                                          <p:val>
                                            <p:fltVal val="360.000000"/>
                                          </p:val>
                                        </p:tav>
                                        <p:tav tm="100000">
                                          <p:val>
                                            <p:fltVal val="0.000000"/>
                                          </p:val>
                                        </p:tav>
                                      </p:tavLst>
                                    </p:anim>
                                    <p:animEffect filter="fade">
                                      <p:cBhvr>
                                        <p:cTn id="24" dur="500"/>
                                        <p:tgtEl>
                                          <p:spTgt spid="11307"/>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000000"/>
                                          </p:val>
                                        </p:tav>
                                        <p:tav tm="100000">
                                          <p:val>
                                            <p:strVal val="#ppt_w"/>
                                          </p:val>
                                        </p:tav>
                                      </p:tavLst>
                                    </p:anim>
                                    <p:anim calcmode="lin" valueType="num">
                                      <p:cBhvr>
                                        <p:cTn id="29" dur="500" fill="hold"/>
                                        <p:tgtEl>
                                          <p:spTgt spid="3"/>
                                        </p:tgtEl>
                                        <p:attrNameLst>
                                          <p:attrName>ppt_h</p:attrName>
                                        </p:attrNameLst>
                                      </p:cBhvr>
                                      <p:tavLst>
                                        <p:tav tm="0">
                                          <p:val>
                                            <p:fltVal val="0.000000"/>
                                          </p:val>
                                        </p:tav>
                                        <p:tav tm="100000">
                                          <p:val>
                                            <p:strVal val="#ppt_h"/>
                                          </p:val>
                                        </p:tav>
                                      </p:tavLst>
                                    </p:anim>
                                    <p:animEffect filter="fade">
                                      <p:cBhvr>
                                        <p:cTn id="30" dur="500"/>
                                        <p:tgtEl>
                                          <p:spTgt spid="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000000"/>
                                          </p:val>
                                        </p:tav>
                                        <p:tav tm="100000">
                                          <p:val>
                                            <p:strVal val="#ppt_w"/>
                                          </p:val>
                                        </p:tav>
                                      </p:tavLst>
                                    </p:anim>
                                    <p:anim calcmode="lin" valueType="num">
                                      <p:cBhvr>
                                        <p:cTn id="34" dur="500" fill="hold"/>
                                        <p:tgtEl>
                                          <p:spTgt spid="3"/>
                                        </p:tgtEl>
                                        <p:attrNameLst>
                                          <p:attrName>ppt_h</p:attrName>
                                        </p:attrNameLst>
                                      </p:cBhvr>
                                      <p:tavLst>
                                        <p:tav tm="0">
                                          <p:val>
                                            <p:fltVal val="0.000000"/>
                                          </p:val>
                                        </p:tav>
                                        <p:tav tm="100000">
                                          <p:val>
                                            <p:strVal val="#ppt_h"/>
                                          </p:val>
                                        </p:tav>
                                      </p:tavLst>
                                    </p:anim>
                                    <p:anim calcmode="lin" valueType="num">
                                      <p:cBhvr>
                                        <p:cTn id="35" dur="500" fill="hold"/>
                                        <p:tgtEl>
                                          <p:spTgt spid="3"/>
                                        </p:tgtEl>
                                        <p:attrNameLst>
                                          <p:attrName>style.rotation</p:attrName>
                                        </p:attrNameLst>
                                      </p:cBhvr>
                                      <p:tavLst>
                                        <p:tav tm="0">
                                          <p:val>
                                            <p:fltVal val="360.000000"/>
                                          </p:val>
                                        </p:tav>
                                        <p:tav tm="100000">
                                          <p:val>
                                            <p:fltVal val="0.000000"/>
                                          </p:val>
                                        </p:tav>
                                      </p:tavLst>
                                    </p:anim>
                                    <p:animEffect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P spid="3" grpId="0" bldLvl="0"/>
      <p:bldP spid="3" grpId="1"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270" y="1124190"/>
            <a:ext cx="1701623"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1430" y="1655630"/>
            <a:ext cx="1867340" cy="51810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0795" y="2470250"/>
            <a:ext cx="1866706" cy="51810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0795" y="3284870"/>
            <a:ext cx="1866706" cy="51810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065" y="4099490"/>
            <a:ext cx="1867975" cy="51810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065" y="4914110"/>
            <a:ext cx="1867975" cy="51810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7341" y="1124190"/>
            <a:ext cx="10343072" cy="4825497"/>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5922" y="592750"/>
            <a:ext cx="994306" cy="328261"/>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228" y="625767"/>
            <a:ext cx="0" cy="261911"/>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88" y="2877877"/>
            <a:ext cx="3761983" cy="3761983"/>
          </a:xfrm>
          <a:prstGeom prst="ellipse">
            <a:avLst/>
          </a:prstGeom>
          <a:noFill/>
          <a:ln w="9525">
            <a:noFill/>
          </a:ln>
        </p:spPr>
      </p:pic>
      <p:grpSp>
        <p:nvGrpSpPr>
          <p:cNvPr id="59" name="组合 58"/>
          <p:cNvGrpSpPr/>
          <p:nvPr/>
        </p:nvGrpSpPr>
        <p:grpSpPr>
          <a:xfrm>
            <a:off x="3277529" y="1441657"/>
            <a:ext cx="5866789" cy="4081089"/>
            <a:chOff x="0" y="0"/>
            <a:chExt cx="5868144" cy="3383601"/>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73"/>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745384" cy="319043"/>
              <a:chOff x="0" y="0"/>
              <a:chExt cx="1745384" cy="319043"/>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060" y="0"/>
                <a:ext cx="1444324"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43"/>
              <a:chOff x="0" y="0"/>
              <a:chExt cx="2646740" cy="319043"/>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43"/>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43"/>
              <a:chOff x="0" y="0"/>
              <a:chExt cx="2050675" cy="319043"/>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43"/>
              <a:chOff x="0" y="0"/>
              <a:chExt cx="1745836" cy="319043"/>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745384" cy="319043"/>
              <a:chOff x="0" y="0"/>
              <a:chExt cx="1745384" cy="319043"/>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060" y="0"/>
                <a:ext cx="1444324" cy="319043"/>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491" y="2911529"/>
            <a:ext cx="1368282" cy="1368282"/>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058" y="1438482"/>
            <a:ext cx="855573" cy="857161"/>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3982" y="4689344"/>
            <a:ext cx="1834959" cy="1836547"/>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爱与性</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2712085" y="1794193"/>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2910205" y="1775460"/>
            <a:ext cx="601154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二、中职学生性心理的基本特征</a:t>
            </a:r>
            <a:endParaRPr lang="zh-CN" altLang="en-US" dirty="0">
              <a:ea typeface="宋体" panose="02010600030101010101" pitchFamily="2" charset="-122"/>
            </a:endParaRPr>
          </a:p>
        </p:txBody>
      </p:sp>
      <p:sp>
        <p:nvSpPr>
          <p:cNvPr id="11306" name="圆角矩形 13"/>
          <p:cNvSpPr/>
          <p:nvPr/>
        </p:nvSpPr>
        <p:spPr>
          <a:xfrm>
            <a:off x="2289175" y="228409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3568383" y="2846070"/>
            <a:ext cx="5689600" cy="1854200"/>
          </a:xfrm>
          <a:prstGeom prst="rect">
            <a:avLst/>
          </a:prstGeom>
          <a:noFill/>
          <a:ln w="9525">
            <a:noFill/>
          </a:ln>
        </p:spPr>
        <p:txBody>
          <a:bodyPr wrap="square">
            <a:spAutoFit/>
          </a:bodyPr>
          <a:p>
            <a:pPr marL="0" lvl="0">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渴望了解性知识，性意识进一步加强</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2.</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性冲动及其释放</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3.</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性冲突和性压抑</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marL="0" lvl="0">
              <a:lnSpc>
                <a:spcPct val="134000"/>
              </a:lnSpc>
              <a:spcAft>
                <a:spcPts val="1200"/>
              </a:spcAft>
            </a:pPr>
            <a:r>
              <a:rPr lang="en-US" altLang="zh-CN" sz="1600" b="1" dirty="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渴望性体验</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307"/>
                                        </p:tgtEl>
                                        <p:attrNameLst>
                                          <p:attrName>style.visibility</p:attrName>
                                        </p:attrNameLst>
                                      </p:cBhvr>
                                      <p:to>
                                        <p:strVal val="visible"/>
                                      </p:to>
                                    </p:set>
                                    <p:anim calcmode="lin" valueType="num">
                                      <p:cBhvr>
                                        <p:cTn id="16" dur="500" fill="hold"/>
                                        <p:tgtEl>
                                          <p:spTgt spid="11307"/>
                                        </p:tgtEl>
                                        <p:attrNameLst>
                                          <p:attrName>ppt_w</p:attrName>
                                        </p:attrNameLst>
                                      </p:cBhvr>
                                      <p:tavLst>
                                        <p:tav tm="0">
                                          <p:val>
                                            <p:fltVal val="0.000000"/>
                                          </p:val>
                                        </p:tav>
                                        <p:tav tm="100000">
                                          <p:val>
                                            <p:strVal val="#ppt_w"/>
                                          </p:val>
                                        </p:tav>
                                      </p:tavLst>
                                    </p:anim>
                                    <p:anim calcmode="lin" valueType="num">
                                      <p:cBhvr>
                                        <p:cTn id="17" dur="500" fill="hold"/>
                                        <p:tgtEl>
                                          <p:spTgt spid="11307"/>
                                        </p:tgtEl>
                                        <p:attrNameLst>
                                          <p:attrName>ppt_h</p:attrName>
                                        </p:attrNameLst>
                                      </p:cBhvr>
                                      <p:tavLst>
                                        <p:tav tm="0">
                                          <p:val>
                                            <p:fltVal val="0.000000"/>
                                          </p:val>
                                        </p:tav>
                                        <p:tav tm="100000">
                                          <p:val>
                                            <p:strVal val="#ppt_h"/>
                                          </p:val>
                                        </p:tav>
                                      </p:tavLst>
                                    </p:anim>
                                    <p:animEffect filter="fade">
                                      <p:cBhvr>
                                        <p:cTn id="18" dur="500"/>
                                        <p:tgtEl>
                                          <p:spTgt spid="11307"/>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11307"/>
                                        </p:tgtEl>
                                        <p:attrNameLst>
                                          <p:attrName>style.visibility</p:attrName>
                                        </p:attrNameLst>
                                      </p:cBhvr>
                                      <p:to>
                                        <p:strVal val="visible"/>
                                      </p:to>
                                    </p:set>
                                    <p:anim calcmode="lin" valueType="num">
                                      <p:cBhvr>
                                        <p:cTn id="21" dur="500" fill="hold"/>
                                        <p:tgtEl>
                                          <p:spTgt spid="11307"/>
                                        </p:tgtEl>
                                        <p:attrNameLst>
                                          <p:attrName>ppt_w</p:attrName>
                                        </p:attrNameLst>
                                      </p:cBhvr>
                                      <p:tavLst>
                                        <p:tav tm="0">
                                          <p:val>
                                            <p:fltVal val="0.000000"/>
                                          </p:val>
                                        </p:tav>
                                        <p:tav tm="100000">
                                          <p:val>
                                            <p:strVal val="#ppt_w"/>
                                          </p:val>
                                        </p:tav>
                                      </p:tavLst>
                                    </p:anim>
                                    <p:anim calcmode="lin" valueType="num">
                                      <p:cBhvr>
                                        <p:cTn id="22" dur="500" fill="hold"/>
                                        <p:tgtEl>
                                          <p:spTgt spid="11307"/>
                                        </p:tgtEl>
                                        <p:attrNameLst>
                                          <p:attrName>ppt_h</p:attrName>
                                        </p:attrNameLst>
                                      </p:cBhvr>
                                      <p:tavLst>
                                        <p:tav tm="0">
                                          <p:val>
                                            <p:fltVal val="0.000000"/>
                                          </p:val>
                                        </p:tav>
                                        <p:tav tm="100000">
                                          <p:val>
                                            <p:strVal val="#ppt_h"/>
                                          </p:val>
                                        </p:tav>
                                      </p:tavLst>
                                    </p:anim>
                                    <p:anim calcmode="lin" valueType="num">
                                      <p:cBhvr>
                                        <p:cTn id="23" dur="500" fill="hold"/>
                                        <p:tgtEl>
                                          <p:spTgt spid="11307"/>
                                        </p:tgtEl>
                                        <p:attrNameLst>
                                          <p:attrName>style.rotation</p:attrName>
                                        </p:attrNameLst>
                                      </p:cBhvr>
                                      <p:tavLst>
                                        <p:tav tm="0">
                                          <p:val>
                                            <p:fltVal val="360.000000"/>
                                          </p:val>
                                        </p:tav>
                                        <p:tav tm="100000">
                                          <p:val>
                                            <p:fltVal val="0.000000"/>
                                          </p:val>
                                        </p:tav>
                                      </p:tavLst>
                                    </p:anim>
                                    <p:animEffect filter="fade">
                                      <p:cBhvr>
                                        <p:cTn id="24"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11297" name="组合 11296"/>
          <p:cNvGrpSpPr/>
          <p:nvPr/>
        </p:nvGrpSpPr>
        <p:grpSpPr>
          <a:xfrm>
            <a:off x="1883410" y="512763"/>
            <a:ext cx="539750" cy="539750"/>
            <a:chOff x="0" y="0"/>
            <a:chExt cx="540000" cy="540000"/>
          </a:xfrm>
        </p:grpSpPr>
        <p:sp>
          <p:nvSpPr>
            <p:cNvPr id="11298"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1299"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11300" name="TextBox 12"/>
          <p:cNvSpPr/>
          <p:nvPr/>
        </p:nvSpPr>
        <p:spPr>
          <a:xfrm>
            <a:off x="2712085" y="552450"/>
            <a:ext cx="540067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爱与性</a:t>
            </a:r>
            <a:endParaRPr lang="zh-CN" altLang="en-US" dirty="0">
              <a:ea typeface="宋体" panose="02010600030101010101" pitchFamily="2" charset="-122"/>
            </a:endParaRPr>
          </a:p>
        </p:txBody>
      </p:sp>
      <p:pic>
        <p:nvPicPr>
          <p:cNvPr id="11301"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11302"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爱情</a:t>
            </a:r>
            <a:endParaRPr lang="zh-CN" altLang="en-US" dirty="0">
              <a:ea typeface="宋体" panose="02010600030101010101" pitchFamily="2" charset="-122"/>
            </a:endParaRPr>
          </a:p>
        </p:txBody>
      </p:sp>
      <p:sp>
        <p:nvSpPr>
          <p:cNvPr id="11303" name="矩形 6"/>
          <p:cNvSpPr/>
          <p:nvPr/>
        </p:nvSpPr>
        <p:spPr>
          <a:xfrm>
            <a:off x="2153285" y="1989138"/>
            <a:ext cx="9488488" cy="3959225"/>
          </a:xfrm>
          <a:prstGeom prst="roundRect">
            <a:avLst>
              <a:gd name="adj" fmla="val 5981"/>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4" name="矩形 9"/>
          <p:cNvSpPr/>
          <p:nvPr/>
        </p:nvSpPr>
        <p:spPr>
          <a:xfrm>
            <a:off x="2712085" y="1794193"/>
            <a:ext cx="98425" cy="379412"/>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305" name="TextBox 10"/>
          <p:cNvSpPr/>
          <p:nvPr/>
        </p:nvSpPr>
        <p:spPr>
          <a:xfrm>
            <a:off x="2910205" y="1775460"/>
            <a:ext cx="6011545"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Calibri" panose="020F0502020204030204" charset="0"/>
              </a:rPr>
              <a:t>三、恋爱与性</a:t>
            </a:r>
            <a:endParaRPr lang="zh-CN" altLang="en-US" dirty="0">
              <a:ea typeface="宋体" panose="02010600030101010101" pitchFamily="2" charset="-122"/>
            </a:endParaRPr>
          </a:p>
        </p:txBody>
      </p:sp>
      <p:sp>
        <p:nvSpPr>
          <p:cNvPr id="11306" name="圆角矩形 13"/>
          <p:cNvSpPr/>
          <p:nvPr/>
        </p:nvSpPr>
        <p:spPr>
          <a:xfrm>
            <a:off x="2289175" y="2284095"/>
            <a:ext cx="9217025" cy="3529013"/>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11307" name="TextBox 8"/>
          <p:cNvSpPr/>
          <p:nvPr/>
        </p:nvSpPr>
        <p:spPr>
          <a:xfrm>
            <a:off x="3568700" y="2846070"/>
            <a:ext cx="6955155" cy="1070610"/>
          </a:xfrm>
          <a:prstGeom prst="rect">
            <a:avLst/>
          </a:prstGeom>
          <a:noFill/>
          <a:ln w="9525">
            <a:noFill/>
          </a:ln>
        </p:spPr>
        <p:txBody>
          <a:bodyPr wrap="square">
            <a:spAutoFit/>
          </a:bodyPr>
          <a:p>
            <a:pPr marL="0" lvl="0">
              <a:lnSpc>
                <a:spcPct val="134000"/>
              </a:lnSpc>
              <a:spcAft>
                <a:spcPts val="12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恋爱与性的关系及其密切，没有恋爱的性和没有性的恋爱都是难以想象的。在恋爱中正确处理恋爱与性却不是一件容易的事。我们从案例入手分析爱与性。</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 name="TextBox 8"/>
          <p:cNvSpPr/>
          <p:nvPr/>
        </p:nvSpPr>
        <p:spPr>
          <a:xfrm>
            <a:off x="3568700" y="3916680"/>
            <a:ext cx="6955155" cy="1375410"/>
          </a:xfrm>
          <a:prstGeom prst="rect">
            <a:avLst/>
          </a:prstGeom>
          <a:noFill/>
          <a:ln w="9525">
            <a:noFill/>
          </a:ln>
        </p:spPr>
        <p:txBody>
          <a:bodyPr wrap="square">
            <a:spAutoFit/>
          </a:bodyPr>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婚前性行为造成的心理困惑</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依赖性作为维持爱情的因素</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en-US" altLang="zh-CN" sz="1600" dirty="0">
                <a:solidFill>
                  <a:schemeClr val="bg1"/>
                </a:solidFill>
                <a:latin typeface="微软雅黑" panose="020B0503020204020204" charset="-122"/>
                <a:ea typeface="微软雅黑" panose="020B0503020204020204" charset="-122"/>
                <a:sym typeface="微软雅黑" panose="020B0503020204020204" charset="-122"/>
              </a:rPr>
              <a:t>3.</a:t>
            </a: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爱情上的“杯水主义”</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297"/>
                                        </p:tgtEl>
                                        <p:attrNameLst>
                                          <p:attrName>style.visibility</p:attrName>
                                        </p:attrNameLst>
                                      </p:cBhvr>
                                      <p:to>
                                        <p:strVal val="visible"/>
                                      </p:to>
                                    </p:set>
                                    <p:anim calcmode="lin" valueType="num">
                                      <p:cBhvr>
                                        <p:cTn id="7" dur="500" fill="hold"/>
                                        <p:tgtEl>
                                          <p:spTgt spid="11297"/>
                                        </p:tgtEl>
                                        <p:attrNameLst>
                                          <p:attrName>ppt_x</p:attrName>
                                        </p:attrNameLst>
                                      </p:cBhvr>
                                      <p:tavLst>
                                        <p:tav tm="0">
                                          <p:val>
                                            <p:strVal val="#ppt_x"/>
                                          </p:val>
                                        </p:tav>
                                        <p:tav tm="100000">
                                          <p:val>
                                            <p:strVal val="#ppt_x"/>
                                          </p:val>
                                        </p:tav>
                                      </p:tavLst>
                                    </p:anim>
                                    <p:anim calcmode="lin" valueType="num">
                                      <p:cBhvr>
                                        <p:cTn id="8" dur="500" fill="hold"/>
                                        <p:tgtEl>
                                          <p:spTgt spid="1129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300"/>
                                        </p:tgtEl>
                                        <p:attrNameLst>
                                          <p:attrName>style.visibility</p:attrName>
                                        </p:attrNameLst>
                                      </p:cBhvr>
                                      <p:to>
                                        <p:strVal val="visible"/>
                                      </p:to>
                                    </p:set>
                                    <p:anim calcmode="lin" valueType="num">
                                      <p:cBhvr>
                                        <p:cTn id="11" dur="500" fill="hold"/>
                                        <p:tgtEl>
                                          <p:spTgt spid="11300"/>
                                        </p:tgtEl>
                                        <p:attrNameLst>
                                          <p:attrName>ppt_x</p:attrName>
                                        </p:attrNameLst>
                                      </p:cBhvr>
                                      <p:tavLst>
                                        <p:tav tm="0">
                                          <p:val>
                                            <p:strVal val="#ppt_x"/>
                                          </p:val>
                                        </p:tav>
                                        <p:tav tm="100000">
                                          <p:val>
                                            <p:strVal val="#ppt_x"/>
                                          </p:val>
                                        </p:tav>
                                      </p:tavLst>
                                    </p:anim>
                                    <p:anim calcmode="lin" valueType="num">
                                      <p:cBhvr>
                                        <p:cTn id="12" dur="500" fill="hold"/>
                                        <p:tgtEl>
                                          <p:spTgt spid="1130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307"/>
                                        </p:tgtEl>
                                        <p:attrNameLst>
                                          <p:attrName>style.visibility</p:attrName>
                                        </p:attrNameLst>
                                      </p:cBhvr>
                                      <p:to>
                                        <p:strVal val="visible"/>
                                      </p:to>
                                    </p:set>
                                    <p:anim calcmode="lin" valueType="num">
                                      <p:cBhvr>
                                        <p:cTn id="16" dur="500" fill="hold"/>
                                        <p:tgtEl>
                                          <p:spTgt spid="11307"/>
                                        </p:tgtEl>
                                        <p:attrNameLst>
                                          <p:attrName>ppt_w</p:attrName>
                                        </p:attrNameLst>
                                      </p:cBhvr>
                                      <p:tavLst>
                                        <p:tav tm="0">
                                          <p:val>
                                            <p:fltVal val="0.000000"/>
                                          </p:val>
                                        </p:tav>
                                        <p:tav tm="100000">
                                          <p:val>
                                            <p:strVal val="#ppt_w"/>
                                          </p:val>
                                        </p:tav>
                                      </p:tavLst>
                                    </p:anim>
                                    <p:anim calcmode="lin" valueType="num">
                                      <p:cBhvr>
                                        <p:cTn id="17" dur="500" fill="hold"/>
                                        <p:tgtEl>
                                          <p:spTgt spid="11307"/>
                                        </p:tgtEl>
                                        <p:attrNameLst>
                                          <p:attrName>ppt_h</p:attrName>
                                        </p:attrNameLst>
                                      </p:cBhvr>
                                      <p:tavLst>
                                        <p:tav tm="0">
                                          <p:val>
                                            <p:fltVal val="0.000000"/>
                                          </p:val>
                                        </p:tav>
                                        <p:tav tm="100000">
                                          <p:val>
                                            <p:strVal val="#ppt_h"/>
                                          </p:val>
                                        </p:tav>
                                      </p:tavLst>
                                    </p:anim>
                                    <p:animEffect filter="fade">
                                      <p:cBhvr>
                                        <p:cTn id="18" dur="500"/>
                                        <p:tgtEl>
                                          <p:spTgt spid="11307"/>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11307"/>
                                        </p:tgtEl>
                                        <p:attrNameLst>
                                          <p:attrName>style.visibility</p:attrName>
                                        </p:attrNameLst>
                                      </p:cBhvr>
                                      <p:to>
                                        <p:strVal val="visible"/>
                                      </p:to>
                                    </p:set>
                                    <p:anim calcmode="lin" valueType="num">
                                      <p:cBhvr>
                                        <p:cTn id="21" dur="500" fill="hold"/>
                                        <p:tgtEl>
                                          <p:spTgt spid="11307"/>
                                        </p:tgtEl>
                                        <p:attrNameLst>
                                          <p:attrName>ppt_w</p:attrName>
                                        </p:attrNameLst>
                                      </p:cBhvr>
                                      <p:tavLst>
                                        <p:tav tm="0">
                                          <p:val>
                                            <p:fltVal val="0.000000"/>
                                          </p:val>
                                        </p:tav>
                                        <p:tav tm="100000">
                                          <p:val>
                                            <p:strVal val="#ppt_w"/>
                                          </p:val>
                                        </p:tav>
                                      </p:tavLst>
                                    </p:anim>
                                    <p:anim calcmode="lin" valueType="num">
                                      <p:cBhvr>
                                        <p:cTn id="22" dur="500" fill="hold"/>
                                        <p:tgtEl>
                                          <p:spTgt spid="11307"/>
                                        </p:tgtEl>
                                        <p:attrNameLst>
                                          <p:attrName>ppt_h</p:attrName>
                                        </p:attrNameLst>
                                      </p:cBhvr>
                                      <p:tavLst>
                                        <p:tav tm="0">
                                          <p:val>
                                            <p:fltVal val="0.000000"/>
                                          </p:val>
                                        </p:tav>
                                        <p:tav tm="100000">
                                          <p:val>
                                            <p:strVal val="#ppt_h"/>
                                          </p:val>
                                        </p:tav>
                                      </p:tavLst>
                                    </p:anim>
                                    <p:anim calcmode="lin" valueType="num">
                                      <p:cBhvr>
                                        <p:cTn id="23" dur="500" fill="hold"/>
                                        <p:tgtEl>
                                          <p:spTgt spid="11307"/>
                                        </p:tgtEl>
                                        <p:attrNameLst>
                                          <p:attrName>style.rotation</p:attrName>
                                        </p:attrNameLst>
                                      </p:cBhvr>
                                      <p:tavLst>
                                        <p:tav tm="0">
                                          <p:val>
                                            <p:fltVal val="360.000000"/>
                                          </p:val>
                                        </p:tav>
                                        <p:tav tm="100000">
                                          <p:val>
                                            <p:fltVal val="0.000000"/>
                                          </p:val>
                                        </p:tav>
                                      </p:tavLst>
                                    </p:anim>
                                    <p:animEffect filter="fade">
                                      <p:cBhvr>
                                        <p:cTn id="24" dur="500"/>
                                        <p:tgtEl>
                                          <p:spTgt spid="11307"/>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000000"/>
                                          </p:val>
                                        </p:tav>
                                        <p:tav tm="100000">
                                          <p:val>
                                            <p:strVal val="#ppt_w"/>
                                          </p:val>
                                        </p:tav>
                                      </p:tavLst>
                                    </p:anim>
                                    <p:anim calcmode="lin" valueType="num">
                                      <p:cBhvr>
                                        <p:cTn id="29" dur="500" fill="hold"/>
                                        <p:tgtEl>
                                          <p:spTgt spid="3"/>
                                        </p:tgtEl>
                                        <p:attrNameLst>
                                          <p:attrName>ppt_h</p:attrName>
                                        </p:attrNameLst>
                                      </p:cBhvr>
                                      <p:tavLst>
                                        <p:tav tm="0">
                                          <p:val>
                                            <p:fltVal val="0.000000"/>
                                          </p:val>
                                        </p:tav>
                                        <p:tav tm="100000">
                                          <p:val>
                                            <p:strVal val="#ppt_h"/>
                                          </p:val>
                                        </p:tav>
                                      </p:tavLst>
                                    </p:anim>
                                    <p:animEffect filter="fade">
                                      <p:cBhvr>
                                        <p:cTn id="30" dur="500"/>
                                        <p:tgtEl>
                                          <p:spTgt spid="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000000"/>
                                          </p:val>
                                        </p:tav>
                                        <p:tav tm="100000">
                                          <p:val>
                                            <p:strVal val="#ppt_w"/>
                                          </p:val>
                                        </p:tav>
                                      </p:tavLst>
                                    </p:anim>
                                    <p:anim calcmode="lin" valueType="num">
                                      <p:cBhvr>
                                        <p:cTn id="34" dur="500" fill="hold"/>
                                        <p:tgtEl>
                                          <p:spTgt spid="3"/>
                                        </p:tgtEl>
                                        <p:attrNameLst>
                                          <p:attrName>ppt_h</p:attrName>
                                        </p:attrNameLst>
                                      </p:cBhvr>
                                      <p:tavLst>
                                        <p:tav tm="0">
                                          <p:val>
                                            <p:fltVal val="0.000000"/>
                                          </p:val>
                                        </p:tav>
                                        <p:tav tm="100000">
                                          <p:val>
                                            <p:strVal val="#ppt_h"/>
                                          </p:val>
                                        </p:tav>
                                      </p:tavLst>
                                    </p:anim>
                                    <p:anim calcmode="lin" valueType="num">
                                      <p:cBhvr>
                                        <p:cTn id="35" dur="500" fill="hold"/>
                                        <p:tgtEl>
                                          <p:spTgt spid="3"/>
                                        </p:tgtEl>
                                        <p:attrNameLst>
                                          <p:attrName>style.rotation</p:attrName>
                                        </p:attrNameLst>
                                      </p:cBhvr>
                                      <p:tavLst>
                                        <p:tav tm="0">
                                          <p:val>
                                            <p:fltVal val="360.000000"/>
                                          </p:val>
                                        </p:tav>
                                        <p:tav tm="100000">
                                          <p:val>
                                            <p:fltVal val="0.000000"/>
                                          </p:val>
                                        </p:tav>
                                      </p:tavLst>
                                    </p:anim>
                                    <p:animEffect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0" grpId="0" bldLvl="0"/>
      <p:bldP spid="11307" grpId="0" bldLvl="0"/>
      <p:bldP spid="11307" grpId="1" bldLvl="0"/>
      <p:bldP spid="3" grpId="0" bldLvl="0"/>
      <p:bldP spid="3" grpId="1"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lstStyle/>
          <a:p>
            <a:r>
              <a:rPr lang="en-US" altLang="zh-CN" dirty="0" smtClean="0"/>
              <a:t>LOREM IPSUM DOLOR</a:t>
            </a:r>
            <a:endParaRPr lang="zh-CN" altLang="en-US" dirty="0"/>
          </a:p>
        </p:txBody>
      </p:sp>
      <p:sp>
        <p:nvSpPr>
          <p:cNvPr id="5" name="副标题 4"/>
          <p:cNvSpPr>
            <a:spLocks noGrp="1"/>
          </p:cNvSpPr>
          <p:nvPr>
            <p:ph type="subTitle" idx="1"/>
            <p:custDataLst>
              <p:tags r:id="rId2"/>
            </p:custDataLst>
          </p:nvPr>
        </p:nvSpPr>
        <p:spPr/>
        <p:txBody>
          <a:bodyPr/>
          <a:lstStyle/>
          <a:p>
            <a:r>
              <a:rPr lang="en-US" altLang="zh-CN" dirty="0" smtClean="0"/>
              <a:t>LOREM IPSUM DOLOR</a:t>
            </a:r>
            <a:endParaRPr lang="zh-CN" altLang="en-US" dirty="0"/>
          </a:p>
        </p:txBody>
      </p:sp>
    </p:spTree>
    <p:custDataLst>
      <p:tags r:id="rId3"/>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9" name="标题 1"/>
          <p:cNvSpPr/>
          <p:nvPr/>
        </p:nvSpPr>
        <p:spPr>
          <a:xfrm>
            <a:off x="9228455" y="638175"/>
            <a:ext cx="1700530" cy="287655"/>
          </a:xfrm>
          <a:prstGeom prst="rect">
            <a:avLst/>
          </a:prstGeom>
          <a:noFill/>
          <a:ln w="9525">
            <a:noFill/>
          </a:ln>
        </p:spPr>
        <p:txBody>
          <a:bodyPr>
            <a:no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150"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6178"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6180" name="Picture 17" descr="C:\Documents and Settings\tdz\桌面\music_3834x2551_zcool.com.cn.jpg"/>
          <p:cNvPicPr>
            <a:picLocks noChangeAspect="1"/>
          </p:cNvPicPr>
          <p:nvPr/>
        </p:nvPicPr>
        <p:blipFill>
          <a:blip r:embed="rId1"/>
          <a:srcRect t="2986" b="2986"/>
          <a:stretch>
            <a:fillRect/>
          </a:stretch>
        </p:blipFill>
        <p:spPr>
          <a:xfrm>
            <a:off x="8903335" y="1844675"/>
            <a:ext cx="2160588" cy="1349375"/>
          </a:xfrm>
          <a:prstGeom prst="rect">
            <a:avLst/>
          </a:prstGeom>
          <a:blipFill rotWithShape="1">
            <a:blip r:embed="rId2"/>
            <a:srcRect t="2986" b="2986"/>
            <a:stretch>
              <a:fillRect/>
            </a:stretch>
          </a:blipFill>
          <a:ln w="28575" cap="flat" cmpd="sng">
            <a:solidFill>
              <a:schemeClr val="bg1"/>
            </a:solidFill>
            <a:prstDash val="solid"/>
            <a:miter/>
            <a:headEnd type="none" w="med" len="med"/>
            <a:tailEnd type="none" w="med" len="med"/>
          </a:ln>
        </p:spPr>
      </p:pic>
      <p:sp>
        <p:nvSpPr>
          <p:cNvPr id="6181" name="矩形 129"/>
          <p:cNvSpPr/>
          <p:nvPr/>
        </p:nvSpPr>
        <p:spPr>
          <a:xfrm>
            <a:off x="5955348" y="4221163"/>
            <a:ext cx="1681162"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sp>
        <p:nvSpPr>
          <p:cNvPr id="6182" name="矩形 131"/>
          <p:cNvSpPr/>
          <p:nvPr/>
        </p:nvSpPr>
        <p:spPr>
          <a:xfrm>
            <a:off x="7741285" y="4221163"/>
            <a:ext cx="1681163"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爱情来临阶段</a:t>
            </a:r>
            <a:endParaRPr lang="zh-CN" altLang="en-US" dirty="0">
              <a:ea typeface="宋体" panose="02010600030101010101" pitchFamily="2" charset="-122"/>
            </a:endParaRPr>
          </a:p>
        </p:txBody>
      </p:sp>
      <p:sp>
        <p:nvSpPr>
          <p:cNvPr id="6183" name="矩形 132"/>
          <p:cNvSpPr/>
          <p:nvPr/>
        </p:nvSpPr>
        <p:spPr>
          <a:xfrm>
            <a:off x="9527223" y="4221163"/>
            <a:ext cx="1681162"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爱与性</a:t>
            </a:r>
            <a:endParaRPr lang="zh-CN" altLang="en-US" dirty="0">
              <a:ea typeface="宋体" panose="02010600030101010101" pitchFamily="2" charset="-122"/>
            </a:endParaRPr>
          </a:p>
        </p:txBody>
      </p:sp>
      <p:sp>
        <p:nvSpPr>
          <p:cNvPr id="6184"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8" name="组合 27"/>
          <p:cNvGrpSpPr/>
          <p:nvPr/>
        </p:nvGrpSpPr>
        <p:grpSpPr>
          <a:xfrm>
            <a:off x="-92075" y="1123950"/>
            <a:ext cx="1868170" cy="4824730"/>
            <a:chOff x="-146" y="1770"/>
            <a:chExt cx="2942" cy="7598"/>
          </a:xfrm>
        </p:grpSpPr>
        <p:sp>
          <p:nvSpPr>
            <p:cNvPr id="29" name="矩形 28"/>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3" name="组合 32"/>
            <p:cNvGrpSpPr/>
            <p:nvPr/>
          </p:nvGrpSpPr>
          <p:grpSpPr>
            <a:xfrm>
              <a:off x="-145" y="2607"/>
              <a:ext cx="2941" cy="816"/>
              <a:chOff x="-146" y="2607"/>
              <a:chExt cx="2941" cy="816"/>
            </a:xfrm>
          </p:grpSpPr>
          <p:sp>
            <p:nvSpPr>
              <p:cNvPr id="34"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5"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36"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37" name="组合 36"/>
            <p:cNvGrpSpPr/>
            <p:nvPr/>
          </p:nvGrpSpPr>
          <p:grpSpPr>
            <a:xfrm>
              <a:off x="-144" y="3890"/>
              <a:ext cx="2940" cy="816"/>
              <a:chOff x="-145" y="3833"/>
              <a:chExt cx="2940" cy="816"/>
            </a:xfrm>
          </p:grpSpPr>
          <p:sp>
            <p:nvSpPr>
              <p:cNvPr id="38"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39"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40"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41" name="组合 40"/>
            <p:cNvGrpSpPr/>
            <p:nvPr/>
          </p:nvGrpSpPr>
          <p:grpSpPr>
            <a:xfrm>
              <a:off x="-144" y="5173"/>
              <a:ext cx="2940" cy="816"/>
              <a:chOff x="-145" y="5130"/>
              <a:chExt cx="2940" cy="816"/>
            </a:xfrm>
          </p:grpSpPr>
          <p:sp>
            <p:nvSpPr>
              <p:cNvPr id="42"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3"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44"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45" name="组合 44"/>
            <p:cNvGrpSpPr/>
            <p:nvPr/>
          </p:nvGrpSpPr>
          <p:grpSpPr>
            <a:xfrm>
              <a:off x="-146" y="6456"/>
              <a:ext cx="2942" cy="816"/>
              <a:chOff x="-147" y="6427"/>
              <a:chExt cx="2942" cy="816"/>
            </a:xfrm>
          </p:grpSpPr>
          <p:sp>
            <p:nvSpPr>
              <p:cNvPr id="46"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47"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48"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49" name="组合 48"/>
            <p:cNvGrpSpPr/>
            <p:nvPr/>
          </p:nvGrpSpPr>
          <p:grpSpPr>
            <a:xfrm>
              <a:off x="-146" y="7739"/>
              <a:ext cx="2942" cy="816"/>
              <a:chOff x="-147" y="7737"/>
              <a:chExt cx="2942" cy="816"/>
            </a:xfrm>
          </p:grpSpPr>
          <p:sp>
            <p:nvSpPr>
              <p:cNvPr id="50"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2"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37924" name="TextBox 126"/>
          <p:cNvSpPr/>
          <p:nvPr/>
        </p:nvSpPr>
        <p:spPr>
          <a:xfrm>
            <a:off x="3756660" y="1968500"/>
            <a:ext cx="5145405" cy="1101090"/>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学习单元七   青春的秘密</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a:p>
            <a:pPr lvl="0" algn="l">
              <a:lnSpc>
                <a:spcPct val="100000"/>
              </a:lnSpc>
            </a:pP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中职学生爱情与性心理</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184"/>
                                        </p:tgtEl>
                                        <p:attrNameLst>
                                          <p:attrName>style.visibility</p:attrName>
                                        </p:attrNameLst>
                                      </p:cBhvr>
                                      <p:to>
                                        <p:strVal val="visible"/>
                                      </p:to>
                                    </p:set>
                                    <p:animEffect filter="wipe(left)">
                                      <p:cBhvr>
                                        <p:cTn id="7" dur="400"/>
                                        <p:tgtEl>
                                          <p:spTgt spid="6184"/>
                                        </p:tgtEl>
                                      </p:cBhvr>
                                    </p:animEffect>
                                  </p:childTnLst>
                                </p:cTn>
                              </p:par>
                              <p:par>
                                <p:cTn id="8" presetID="52" presetClass="entr" presetSubtype="0" fill="hold" nodeType="withEffect">
                                  <p:stCondLst>
                                    <p:cond delay="200"/>
                                  </p:stCondLst>
                                  <p:childTnLst>
                                    <p:set>
                                      <p:cBhvr>
                                        <p:cTn id="9" dur="1" fill="hold">
                                          <p:stCondLst>
                                            <p:cond delay="0"/>
                                          </p:stCondLst>
                                        </p:cTn>
                                        <p:tgtEl>
                                          <p:spTgt spid="6180"/>
                                        </p:tgtEl>
                                        <p:attrNameLst>
                                          <p:attrName>style.visibility</p:attrName>
                                        </p:attrNameLst>
                                      </p:cBhvr>
                                      <p:to>
                                        <p:strVal val="visible"/>
                                      </p:to>
                                    </p:set>
                                    <p:animScale>
                                      <p:cBhvr>
                                        <p:cTn id="10" dur="500" decel="50000" fill="hold">
                                          <p:stCondLst>
                                            <p:cond delay="0"/>
                                          </p:stCondLst>
                                        </p:cTn>
                                        <p:tgtEl>
                                          <p:spTgt spid="61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6180"/>
                                        </p:tgtEl>
                                        <p:attrNameLst>
                                          <p:attrName>ppt_x</p:attrName>
                                          <p:attrName>ppt_y</p:attrName>
                                        </p:attrNameLst>
                                      </p:cBhvr>
                                    </p:animMotion>
                                    <p:animEffect filter="fade">
                                      <p:cBhvr>
                                        <p:cTn id="12" dur="500"/>
                                        <p:tgtEl>
                                          <p:spTgt spid="6180"/>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6181"/>
                                        </p:tgtEl>
                                        <p:attrNameLst>
                                          <p:attrName>style.visibility</p:attrName>
                                        </p:attrNameLst>
                                      </p:cBhvr>
                                      <p:to>
                                        <p:strVal val="visible"/>
                                      </p:to>
                                    </p:set>
                                    <p:animScale>
                                      <p:cBhvr>
                                        <p:cTn id="15" dur="500" decel="50000" fill="hold">
                                          <p:stCondLst>
                                            <p:cond delay="0"/>
                                          </p:stCondLst>
                                        </p:cTn>
                                        <p:tgtEl>
                                          <p:spTgt spid="61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6181"/>
                                        </p:tgtEl>
                                        <p:attrNameLst>
                                          <p:attrName>ppt_x</p:attrName>
                                          <p:attrName>ppt_y</p:attrName>
                                        </p:attrNameLst>
                                      </p:cBhvr>
                                    </p:animMotion>
                                    <p:animEffect filter="fade">
                                      <p:cBhvr>
                                        <p:cTn id="17" dur="500"/>
                                        <p:tgtEl>
                                          <p:spTgt spid="6181"/>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6182"/>
                                        </p:tgtEl>
                                        <p:attrNameLst>
                                          <p:attrName>style.visibility</p:attrName>
                                        </p:attrNameLst>
                                      </p:cBhvr>
                                      <p:to>
                                        <p:strVal val="visible"/>
                                      </p:to>
                                    </p:set>
                                    <p:animScale>
                                      <p:cBhvr>
                                        <p:cTn id="20" dur="500" decel="50000" fill="hold">
                                          <p:stCondLst>
                                            <p:cond delay="0"/>
                                          </p:stCondLst>
                                        </p:cTn>
                                        <p:tgtEl>
                                          <p:spTgt spid="61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6182"/>
                                        </p:tgtEl>
                                        <p:attrNameLst>
                                          <p:attrName>ppt_x</p:attrName>
                                          <p:attrName>ppt_y</p:attrName>
                                        </p:attrNameLst>
                                      </p:cBhvr>
                                    </p:animMotion>
                                    <p:animEffect filter="fade">
                                      <p:cBhvr>
                                        <p:cTn id="22" dur="500"/>
                                        <p:tgtEl>
                                          <p:spTgt spid="6182"/>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6183"/>
                                        </p:tgtEl>
                                        <p:attrNameLst>
                                          <p:attrName>style.visibility</p:attrName>
                                        </p:attrNameLst>
                                      </p:cBhvr>
                                      <p:to>
                                        <p:strVal val="visible"/>
                                      </p:to>
                                    </p:set>
                                    <p:animScale>
                                      <p:cBhvr>
                                        <p:cTn id="25" dur="500" decel="50000" fill="hold">
                                          <p:stCondLst>
                                            <p:cond delay="0"/>
                                          </p:stCondLst>
                                        </p:cTn>
                                        <p:tgtEl>
                                          <p:spTgt spid="61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183"/>
                                        </p:tgtEl>
                                        <p:attrNameLst>
                                          <p:attrName>ppt_x</p:attrName>
                                          <p:attrName>ppt_y</p:attrName>
                                        </p:attrNameLst>
                                      </p:cBhvr>
                                    </p:animMotion>
                                    <p:animEffect filter="fade">
                                      <p:cBhvr>
                                        <p:cTn id="27"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1" grpId="0" bldLvl="0" animBg="1"/>
      <p:bldP spid="6182" grpId="0" bldLvl="0" animBg="1"/>
      <p:bldP spid="6183" grpId="0" bldLvl="0" animBg="1"/>
      <p:bldP spid="618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74"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7201" name="组合 7200"/>
          <p:cNvGrpSpPr/>
          <p:nvPr/>
        </p:nvGrpSpPr>
        <p:grpSpPr>
          <a:xfrm>
            <a:off x="1883410" y="512763"/>
            <a:ext cx="539750" cy="539750"/>
            <a:chOff x="0" y="0"/>
            <a:chExt cx="540000" cy="540000"/>
          </a:xfrm>
        </p:grpSpPr>
        <p:sp>
          <p:nvSpPr>
            <p:cNvPr id="7202"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7203"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7204"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7205"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7206"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引例</a:t>
            </a:r>
            <a:endParaRPr lang="zh-CN" altLang="en-US" dirty="0">
              <a:ea typeface="宋体" panose="02010600030101010101" pitchFamily="2" charset="-122"/>
            </a:endParaRPr>
          </a:p>
        </p:txBody>
      </p:sp>
      <p:sp>
        <p:nvSpPr>
          <p:cNvPr id="7207"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7208" name="TextBox 40"/>
          <p:cNvSpPr/>
          <p:nvPr/>
        </p:nvSpPr>
        <p:spPr>
          <a:xfrm>
            <a:off x="2712085" y="1314450"/>
            <a:ext cx="7488238" cy="820420"/>
          </a:xfrm>
          <a:prstGeom prst="rect">
            <a:avLst/>
          </a:prstGeom>
          <a:noFill/>
          <a:ln w="9525">
            <a:noFill/>
          </a:ln>
        </p:spPr>
        <p:txBody>
          <a:bodyPr wrap="square">
            <a:spAutoFit/>
          </a:bodyPr>
          <a:p>
            <a:pPr marL="0" lvl="0" indent="457200">
              <a:lnSpc>
                <a:spcPct val="133000"/>
              </a:lnSpc>
            </a:pPr>
            <a:r>
              <a:rPr lang="zh-CN" altLang="en-US" sz="2000" dirty="0">
                <a:solidFill>
                  <a:srgbClr val="FF0000"/>
                </a:solidFill>
                <a:latin typeface="微软雅黑" panose="020B0503020204020204" charset="-122"/>
                <a:ea typeface="微软雅黑" panose="020B0503020204020204" charset="-122"/>
                <a:sym typeface="微软雅黑" panose="020B0503020204020204" charset="-122"/>
              </a:rPr>
              <a:t>爱情</a:t>
            </a: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是一种个人体验，每个人只能通过</a:t>
            </a: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自己并为自己得到这种体验。</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                                                         ---------弗洛姆 《爱的艺术》</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7209" name="圆角矩形 18"/>
          <p:cNvSpPr/>
          <p:nvPr/>
        </p:nvSpPr>
        <p:spPr>
          <a:xfrm>
            <a:off x="3089910" y="3321050"/>
            <a:ext cx="3222625" cy="2413000"/>
          </a:xfrm>
          <a:prstGeom prst="roundRect">
            <a:avLst>
              <a:gd name="adj" fmla="val 4782"/>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7210" name="Picture 4" descr="C:\Users\user\AppData\Local\Temp\SoEasy\6A7F6CE0565497B2026AE3CC468C4A56.png"/>
          <p:cNvPicPr>
            <a:picLocks noChangeAspect="1"/>
          </p:cNvPicPr>
          <p:nvPr/>
        </p:nvPicPr>
        <p:blipFill>
          <a:blip r:embed="rId2"/>
          <a:stretch>
            <a:fillRect/>
          </a:stretch>
        </p:blipFill>
        <p:spPr>
          <a:xfrm>
            <a:off x="2531110" y="2276475"/>
            <a:ext cx="1657350" cy="1657350"/>
          </a:xfrm>
          <a:prstGeom prst="rect">
            <a:avLst/>
          </a:prstGeom>
          <a:noFill/>
          <a:ln w="9525">
            <a:noFill/>
          </a:ln>
        </p:spPr>
      </p:pic>
      <p:sp>
        <p:nvSpPr>
          <p:cNvPr id="7211" name="圆角矩形 43"/>
          <p:cNvSpPr/>
          <p:nvPr/>
        </p:nvSpPr>
        <p:spPr>
          <a:xfrm>
            <a:off x="6977698" y="3392488"/>
            <a:ext cx="3222625" cy="2413000"/>
          </a:xfrm>
          <a:prstGeom prst="roundRect">
            <a:avLst>
              <a:gd name="adj" fmla="val 4782"/>
            </a:avLst>
          </a:prstGeom>
          <a:gradFill rotWithShape="1">
            <a:gsLst>
              <a:gs pos="0">
                <a:srgbClr val="C96C1F">
                  <a:alpha val="100000"/>
                </a:srgbClr>
              </a:gs>
              <a:gs pos="79999">
                <a:srgbClr val="FF8F33">
                  <a:alpha val="100000"/>
                </a:srgbClr>
              </a:gs>
              <a:gs pos="100000">
                <a:srgbClr val="FF8F35">
                  <a:alpha val="100000"/>
                </a:srgbClr>
              </a:gs>
            </a:gsLst>
            <a:lin ang="16200000" scaled="1"/>
            <a:tileRect/>
          </a:gradFill>
          <a:ln w="9525" cap="flat" cmpd="sng">
            <a:solidFill>
              <a:srgbClr val="F79646"/>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pic>
        <p:nvPicPr>
          <p:cNvPr id="7212" name="Picture 5" descr="C:\Users\user\AppData\Local\Temp\SoEasy\000764.png"/>
          <p:cNvPicPr>
            <a:picLocks noChangeAspect="1"/>
          </p:cNvPicPr>
          <p:nvPr/>
        </p:nvPicPr>
        <p:blipFill>
          <a:blip r:embed="rId3"/>
          <a:stretch>
            <a:fillRect/>
          </a:stretch>
        </p:blipFill>
        <p:spPr>
          <a:xfrm>
            <a:off x="9371648" y="2276475"/>
            <a:ext cx="1655762" cy="1657350"/>
          </a:xfrm>
          <a:prstGeom prst="rect">
            <a:avLst/>
          </a:prstGeom>
          <a:noFill/>
          <a:ln w="9525">
            <a:noFill/>
          </a:ln>
        </p:spPr>
      </p:pic>
      <p:sp>
        <p:nvSpPr>
          <p:cNvPr id="7213" name="TextBox 44"/>
          <p:cNvSpPr/>
          <p:nvPr/>
        </p:nvSpPr>
        <p:spPr>
          <a:xfrm>
            <a:off x="3359785" y="3859213"/>
            <a:ext cx="2808288" cy="1710690"/>
          </a:xfrm>
          <a:prstGeom prst="rect">
            <a:avLst/>
          </a:prstGeom>
          <a:noFill/>
          <a:ln w="9525">
            <a:noFill/>
          </a:ln>
        </p:spPr>
        <p:txBody>
          <a:bodyPr wrap="square">
            <a:spAutoFit/>
          </a:bodyPr>
          <a:p>
            <a:pPr marL="0" lvl="0"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人们常常将亲密的情感分为两种：伴侣的爱和罗曼蒂克的爱，前者由相互关照并从共同度过的时光产生了感情；</a:t>
            </a:r>
            <a:endParaRPr lang="zh-CN" altLang="en-US" dirty="0">
              <a:ea typeface="宋体" panose="02010600030101010101" pitchFamily="2" charset="-122"/>
            </a:endParaRPr>
          </a:p>
        </p:txBody>
      </p:sp>
      <p:sp>
        <p:nvSpPr>
          <p:cNvPr id="7214" name="TextBox 45"/>
          <p:cNvSpPr/>
          <p:nvPr/>
        </p:nvSpPr>
        <p:spPr>
          <a:xfrm>
            <a:off x="7247573" y="3859213"/>
            <a:ext cx="2808287" cy="1386840"/>
          </a:xfrm>
          <a:prstGeom prst="rect">
            <a:avLst/>
          </a:prstGeom>
          <a:noFill/>
          <a:ln w="9525">
            <a:noFill/>
          </a:ln>
        </p:spPr>
        <p:txBody>
          <a:bodyPr wrap="square">
            <a:spAutoFit/>
          </a:bodyPr>
          <a:p>
            <a:pPr marL="0" lvl="0"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罗曼蒂克的爱有以下特点：一是存在于文化概念中，二是存在生理唤醒，三是存在与文化相适应的爱的对象。</a:t>
            </a:r>
            <a:endParaRPr lang="zh-CN" altLang="en-US" dirty="0">
              <a:ea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201"/>
                                        </p:tgtEl>
                                        <p:attrNameLst>
                                          <p:attrName>style.visibility</p:attrName>
                                        </p:attrNameLst>
                                      </p:cBhvr>
                                      <p:to>
                                        <p:strVal val="visible"/>
                                      </p:to>
                                    </p:set>
                                    <p:anim calcmode="lin" valueType="num">
                                      <p:cBhvr>
                                        <p:cTn id="7" dur="500" fill="hold"/>
                                        <p:tgtEl>
                                          <p:spTgt spid="7201"/>
                                        </p:tgtEl>
                                        <p:attrNameLst>
                                          <p:attrName>ppt_x</p:attrName>
                                        </p:attrNameLst>
                                      </p:cBhvr>
                                      <p:tavLst>
                                        <p:tav tm="0">
                                          <p:val>
                                            <p:strVal val="#ppt_x"/>
                                          </p:val>
                                        </p:tav>
                                        <p:tav tm="100000">
                                          <p:val>
                                            <p:strVal val="#ppt_x"/>
                                          </p:val>
                                        </p:tav>
                                      </p:tavLst>
                                    </p:anim>
                                    <p:anim calcmode="lin" valueType="num">
                                      <p:cBhvr>
                                        <p:cTn id="8" dur="500" fill="hold"/>
                                        <p:tgtEl>
                                          <p:spTgt spid="720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204"/>
                                        </p:tgtEl>
                                        <p:attrNameLst>
                                          <p:attrName>style.visibility</p:attrName>
                                        </p:attrNameLst>
                                      </p:cBhvr>
                                      <p:to>
                                        <p:strVal val="visible"/>
                                      </p:to>
                                    </p:set>
                                    <p:anim calcmode="lin" valueType="num">
                                      <p:cBhvr>
                                        <p:cTn id="11" dur="500" fill="hold"/>
                                        <p:tgtEl>
                                          <p:spTgt spid="7204"/>
                                        </p:tgtEl>
                                        <p:attrNameLst>
                                          <p:attrName>ppt_x</p:attrName>
                                        </p:attrNameLst>
                                      </p:cBhvr>
                                      <p:tavLst>
                                        <p:tav tm="0">
                                          <p:val>
                                            <p:strVal val="#ppt_x"/>
                                          </p:val>
                                        </p:tav>
                                        <p:tav tm="100000">
                                          <p:val>
                                            <p:strVal val="#ppt_x"/>
                                          </p:val>
                                        </p:tav>
                                      </p:tavLst>
                                    </p:anim>
                                    <p:anim calcmode="lin" valueType="num">
                                      <p:cBhvr>
                                        <p:cTn id="12" dur="500" fill="hold"/>
                                        <p:tgtEl>
                                          <p:spTgt spid="720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208"/>
                                        </p:tgtEl>
                                        <p:attrNameLst>
                                          <p:attrName>style.visibility</p:attrName>
                                        </p:attrNameLst>
                                      </p:cBhvr>
                                      <p:to>
                                        <p:strVal val="visible"/>
                                      </p:to>
                                    </p:set>
                                    <p:animEffect filter="fade">
                                      <p:cBhvr>
                                        <p:cTn id="16" dur="1000"/>
                                        <p:tgtEl>
                                          <p:spTgt spid="7208"/>
                                        </p:tgtEl>
                                      </p:cBhvr>
                                    </p:animEffect>
                                    <p:anim calcmode="lin" valueType="num">
                                      <p:cBhvr>
                                        <p:cTn id="17" dur="1000" fill="hold"/>
                                        <p:tgtEl>
                                          <p:spTgt spid="7208"/>
                                        </p:tgtEl>
                                        <p:attrNameLst>
                                          <p:attrName>ppt_x</p:attrName>
                                        </p:attrNameLst>
                                      </p:cBhvr>
                                      <p:tavLst>
                                        <p:tav tm="0">
                                          <p:val>
                                            <p:strVal val="#ppt_x"/>
                                          </p:val>
                                        </p:tav>
                                        <p:tav tm="100000">
                                          <p:val>
                                            <p:strVal val="#ppt_x"/>
                                          </p:val>
                                        </p:tav>
                                      </p:tavLst>
                                    </p:anim>
                                    <p:anim calcmode="lin" valueType="num">
                                      <p:cBhvr>
                                        <p:cTn id="18" dur="1000" fill="hold"/>
                                        <p:tgtEl>
                                          <p:spTgt spid="7208"/>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213"/>
                                        </p:tgtEl>
                                        <p:attrNameLst>
                                          <p:attrName>style.visibility</p:attrName>
                                        </p:attrNameLst>
                                      </p:cBhvr>
                                      <p:to>
                                        <p:strVal val="visible"/>
                                      </p:to>
                                    </p:set>
                                    <p:animEffect filter="fade">
                                      <p:cBhvr>
                                        <p:cTn id="21" dur="1000"/>
                                        <p:tgtEl>
                                          <p:spTgt spid="7213"/>
                                        </p:tgtEl>
                                      </p:cBhvr>
                                    </p:animEffect>
                                    <p:anim calcmode="lin" valueType="num">
                                      <p:cBhvr>
                                        <p:cTn id="22" dur="1000" fill="hold"/>
                                        <p:tgtEl>
                                          <p:spTgt spid="7213"/>
                                        </p:tgtEl>
                                        <p:attrNameLst>
                                          <p:attrName>ppt_x</p:attrName>
                                        </p:attrNameLst>
                                      </p:cBhvr>
                                      <p:tavLst>
                                        <p:tav tm="0">
                                          <p:val>
                                            <p:strVal val="#ppt_x"/>
                                          </p:val>
                                        </p:tav>
                                        <p:tav tm="100000">
                                          <p:val>
                                            <p:strVal val="#ppt_x"/>
                                          </p:val>
                                        </p:tav>
                                      </p:tavLst>
                                    </p:anim>
                                    <p:anim calcmode="lin" valueType="num">
                                      <p:cBhvr>
                                        <p:cTn id="23" dur="1000" fill="hold"/>
                                        <p:tgtEl>
                                          <p:spTgt spid="721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7214"/>
                                        </p:tgtEl>
                                        <p:attrNameLst>
                                          <p:attrName>style.visibility</p:attrName>
                                        </p:attrNameLst>
                                      </p:cBhvr>
                                      <p:to>
                                        <p:strVal val="visible"/>
                                      </p:to>
                                    </p:set>
                                    <p:animEffect filter="fade">
                                      <p:cBhvr>
                                        <p:cTn id="26" dur="1000"/>
                                        <p:tgtEl>
                                          <p:spTgt spid="7214"/>
                                        </p:tgtEl>
                                      </p:cBhvr>
                                    </p:animEffect>
                                    <p:anim calcmode="lin" valueType="num">
                                      <p:cBhvr>
                                        <p:cTn id="27" dur="1000" fill="hold"/>
                                        <p:tgtEl>
                                          <p:spTgt spid="7214"/>
                                        </p:tgtEl>
                                        <p:attrNameLst>
                                          <p:attrName>ppt_x</p:attrName>
                                        </p:attrNameLst>
                                      </p:cBhvr>
                                      <p:tavLst>
                                        <p:tav tm="0">
                                          <p:val>
                                            <p:strVal val="#ppt_x"/>
                                          </p:val>
                                        </p:tav>
                                        <p:tav tm="100000">
                                          <p:val>
                                            <p:strVal val="#ppt_x"/>
                                          </p:val>
                                        </p:tav>
                                      </p:tavLst>
                                    </p:anim>
                                    <p:anim calcmode="lin" valueType="num">
                                      <p:cBhvr>
                                        <p:cTn id="28" dur="1000" fill="hold"/>
                                        <p:tgtEl>
                                          <p:spTgt spid="7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4" grpId="0" bldLvl="0"/>
      <p:bldP spid="7208" grpId="0" bldLvl="0"/>
      <p:bldP spid="7213" grpId="0" bldLvl="0"/>
      <p:bldP spid="721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496185" y="2745740"/>
            <a:ext cx="6120130" cy="3060065"/>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712085" y="1303338"/>
            <a:ext cx="7488238"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rPr>
              <a:t>一、斯腾伯格（</a:t>
            </a:r>
            <a:r>
              <a:rPr lang="en-US" altLang="zh-CN" sz="2000" b="1" dirty="0">
                <a:solidFill>
                  <a:schemeClr val="bg2">
                    <a:lumMod val="50000"/>
                  </a:schemeClr>
                </a:solidFill>
                <a:ea typeface="宋体" panose="02010600030101010101" pitchFamily="2" charset="-122"/>
              </a:rPr>
              <a:t>Sternberg</a:t>
            </a:r>
            <a:r>
              <a:rPr lang="zh-CN" altLang="en-US" sz="2000" b="1" dirty="0">
                <a:solidFill>
                  <a:schemeClr val="bg2">
                    <a:lumMod val="50000"/>
                  </a:schemeClr>
                </a:solidFill>
                <a:ea typeface="宋体" panose="02010600030101010101" pitchFamily="2" charset="-122"/>
              </a:rPr>
              <a:t>）的爱情三角理论</a:t>
            </a:r>
            <a:endParaRPr lang="zh-CN" altLang="en-US" sz="2000" b="1" dirty="0">
              <a:solidFill>
                <a:schemeClr val="bg2">
                  <a:lumMod val="50000"/>
                </a:schemeClr>
              </a:solidFill>
              <a:ea typeface="宋体" panose="02010600030101010101" pitchFamily="2" charset="-122"/>
            </a:endParaRPr>
          </a:p>
        </p:txBody>
      </p:sp>
      <p:sp>
        <p:nvSpPr>
          <p:cNvPr id="8234" name="TextBox 16"/>
          <p:cNvSpPr/>
          <p:nvPr/>
        </p:nvSpPr>
        <p:spPr>
          <a:xfrm>
            <a:off x="2712085" y="1781175"/>
            <a:ext cx="7488238" cy="455930"/>
          </a:xfrm>
          <a:prstGeom prst="rect">
            <a:avLst/>
          </a:prstGeom>
          <a:noFill/>
          <a:ln w="9525">
            <a:noFill/>
          </a:ln>
        </p:spPr>
        <p:txBody>
          <a:bodyPr wrap="square">
            <a:spAutoFit/>
          </a:bodyPr>
          <a:p>
            <a:pPr marL="457200" lvl="1"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这个理论认为：</a:t>
            </a:r>
            <a:r>
              <a:rPr lang="zh-CN" altLang="en-US" b="1" dirty="0">
                <a:solidFill>
                  <a:srgbClr val="92D050"/>
                </a:solidFill>
                <a:latin typeface="微软雅黑" panose="020B0503020204020204" charset="-122"/>
                <a:ea typeface="微软雅黑" panose="020B0503020204020204" charset="-122"/>
                <a:sym typeface="微软雅黑" panose="020B0503020204020204" charset="-122"/>
              </a:rPr>
              <a:t>爱情包括亲密、激情、承诺三种成份。</a:t>
            </a:r>
            <a:endParaRPr lang="zh-CN" altLang="en-US" dirty="0">
              <a:ea typeface="宋体" panose="02010600030101010101" pitchFamily="2" charset="-122"/>
            </a:endParaRPr>
          </a:p>
        </p:txBody>
      </p:sp>
      <p:sp>
        <p:nvSpPr>
          <p:cNvPr id="8235" name="TextBox 17"/>
          <p:cNvSpPr/>
          <p:nvPr/>
        </p:nvSpPr>
        <p:spPr>
          <a:xfrm>
            <a:off x="3129915" y="2988310"/>
            <a:ext cx="4982845" cy="2673985"/>
          </a:xfrm>
          <a:prstGeom prst="rect">
            <a:avLst/>
          </a:prstGeom>
          <a:noFill/>
          <a:ln w="9525">
            <a:noFill/>
          </a:ln>
        </p:spPr>
        <p:txBody>
          <a:bodyPr wrap="square">
            <a:spAutoFit/>
          </a:bodyPr>
          <a:p>
            <a:pPr marL="0" lvl="0" indent="457200">
              <a:lnSpc>
                <a:spcPct val="100000"/>
              </a:lnSpc>
              <a:spcBef>
                <a:spcPts val="0"/>
              </a:spcBef>
              <a:spcAft>
                <a:spcPts val="1000"/>
              </a:spcAft>
            </a:pP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在三种成份下有八种不同的爱情关系组合，其分别为：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1.无爱：三种成份俱无；</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2.喜欢：只包括亲密部份；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3.迷恋的爱：只存在激情成份；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4.空爱：只有承诺的成份；</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5.浪漫之爱：结合了亲密与激情；</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6.友谊之爱：包括亲密和承诺；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7.愚爱：激情加上承诺；</a:t>
            </a:r>
            <a:endParaRPr lang="zh-CN" altLang="en-US" sz="1600" dirty="0">
              <a:solidFill>
                <a:schemeClr val="bg1"/>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8.美满的爱：三种成份同时包含在关系当中。</a:t>
            </a:r>
            <a:endParaRPr lang="zh-CN" altLang="en-US" sz="1600" dirty="0">
              <a:ea typeface="宋体" panose="02010600030101010101" pitchFamily="2" charset="-122"/>
            </a:endParaRPr>
          </a:p>
        </p:txBody>
      </p:sp>
      <p:sp>
        <p:nvSpPr>
          <p:cNvPr id="8236" name="矩形 2"/>
          <p:cNvSpPr/>
          <p:nvPr/>
        </p:nvSpPr>
        <p:spPr>
          <a:xfrm>
            <a:off x="8112760" y="2745105"/>
            <a:ext cx="3370580" cy="306070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8234">
                                            <p:txEl>
                                              <p:charRg st="0" end="30"/>
                                            </p:txEl>
                                          </p:spTgt>
                                        </p:tgtEl>
                                        <p:attrNameLst>
                                          <p:attrName>style.visibility</p:attrName>
                                        </p:attrNameLst>
                                      </p:cBhvr>
                                      <p:to>
                                        <p:strVal val="visible"/>
                                      </p:to>
                                    </p:set>
                                    <p:animScale>
                                      <p:cBhvr>
                                        <p:cTn id="13"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234">
                                            <p:txEl>
                                              <p:charRg st="0" end="30"/>
                                            </p:txEl>
                                          </p:spTgt>
                                        </p:tgtEl>
                                        <p:attrNameLst>
                                          <p:attrName>ppt_x</p:attrName>
                                          <p:attrName>ppt_y</p:attrName>
                                        </p:attrNameLst>
                                      </p:cBhvr>
                                    </p:animMotion>
                                    <p:animEffect filter="fade">
                                      <p:cBhvr>
                                        <p:cTn id="15" dur="1000"/>
                                        <p:tgtEl>
                                          <p:spTgt spid="8234">
                                            <p:txEl>
                                              <p:charRg st="0" end="30"/>
                                            </p:txEl>
                                          </p:spTgt>
                                        </p:tgtEl>
                                      </p:cBhvr>
                                    </p:animEffect>
                                  </p:childTnLst>
                                </p:cTn>
                              </p:par>
                            </p:childTnLst>
                          </p:cTn>
                        </p:par>
                        <p:par>
                          <p:cTn id="16" fill="hold">
                            <p:stCondLst>
                              <p:cond delay="4300"/>
                            </p:stCondLst>
                            <p:childTnLst>
                              <p:par>
                                <p:cTn id="17" presetID="2" presetClass="entr" presetSubtype="8" fill="hold" grpId="0" nodeType="afterEffect">
                                  <p:stCondLst>
                                    <p:cond delay="0"/>
                                  </p:stCondLst>
                                  <p:childTnLst>
                                    <p:set>
                                      <p:cBhvr>
                                        <p:cTn id="18" dur="1" fill="hold">
                                          <p:stCondLst>
                                            <p:cond delay="0"/>
                                          </p:stCondLst>
                                        </p:cTn>
                                        <p:tgtEl>
                                          <p:spTgt spid="8236"/>
                                        </p:tgtEl>
                                        <p:attrNameLst>
                                          <p:attrName>style.visibility</p:attrName>
                                        </p:attrNameLst>
                                      </p:cBhvr>
                                      <p:to>
                                        <p:strVal val="visible"/>
                                      </p:to>
                                    </p:set>
                                    <p:anim calcmode="lin" valueType="num">
                                      <p:cBhvr>
                                        <p:cTn id="19" dur="500" fill="hold"/>
                                        <p:tgtEl>
                                          <p:spTgt spid="8236"/>
                                        </p:tgtEl>
                                        <p:attrNameLst>
                                          <p:attrName>ppt_x</p:attrName>
                                        </p:attrNameLst>
                                      </p:cBhvr>
                                      <p:tavLst>
                                        <p:tav tm="0">
                                          <p:val>
                                            <p:strVal val="0-#ppt_w/2"/>
                                          </p:val>
                                        </p:tav>
                                        <p:tav tm="100000">
                                          <p:val>
                                            <p:strVal val="#ppt_x"/>
                                          </p:val>
                                        </p:tav>
                                      </p:tavLst>
                                    </p:anim>
                                    <p:anim calcmode="lin" valueType="num">
                                      <p:cBhvr>
                                        <p:cTn id="20" dur="500" fill="hold"/>
                                        <p:tgtEl>
                                          <p:spTgt spid="8236"/>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8236"/>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8225"/>
                                        </p:tgtEl>
                                        <p:attrNameLst>
                                          <p:attrName>style.visibility</p:attrName>
                                        </p:attrNameLst>
                                      </p:cBhvr>
                                      <p:to>
                                        <p:strVal val="visible"/>
                                      </p:to>
                                    </p:set>
                                    <p:anim calcmode="lin" valueType="num">
                                      <p:cBhvr>
                                        <p:cTn id="25" dur="500" fill="hold"/>
                                        <p:tgtEl>
                                          <p:spTgt spid="8225"/>
                                        </p:tgtEl>
                                        <p:attrNameLst>
                                          <p:attrName>ppt_x</p:attrName>
                                        </p:attrNameLst>
                                      </p:cBhvr>
                                      <p:tavLst>
                                        <p:tav tm="0">
                                          <p:val>
                                            <p:strVal val="1+#ppt_w/2"/>
                                          </p:val>
                                        </p:tav>
                                        <p:tav tm="100000">
                                          <p:val>
                                            <p:strVal val="#ppt_x"/>
                                          </p:val>
                                        </p:tav>
                                      </p:tavLst>
                                    </p:anim>
                                    <p:anim calcmode="lin" valueType="num">
                                      <p:cBhvr>
                                        <p:cTn id="26" dur="500" fill="hold"/>
                                        <p:tgtEl>
                                          <p:spTgt spid="8225"/>
                                        </p:tgtEl>
                                        <p:attrNameLst>
                                          <p:attrName>ppt_y</p:attrName>
                                        </p:attrNameLst>
                                      </p:cBhvr>
                                      <p:tavLst>
                                        <p:tav tm="0">
                                          <p:val>
                                            <p:strVal val="#ppt_y"/>
                                          </p:val>
                                        </p:tav>
                                        <p:tav tm="100000">
                                          <p:val>
                                            <p:strVal val="#ppt_y"/>
                                          </p:val>
                                        </p:tav>
                                      </p:tavLst>
                                    </p:anim>
                                  </p:childTnLst>
                                </p:cTn>
                              </p:par>
                              <p:par>
                                <p:cTn id="27" presetID="8" presetClass="emph" presetSubtype="0" fill="hold" grpId="1" nodeType="withEffect">
                                  <p:stCondLst>
                                    <p:cond delay="0"/>
                                  </p:stCondLst>
                                  <p:childTnLst>
                                    <p:animRot by="43200000">
                                      <p:cBhvr>
                                        <p:cTn id="28" dur="300" fill="hold"/>
                                        <p:tgtEl>
                                          <p:spTgt spid="8225"/>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8235"/>
                                        </p:tgtEl>
                                        <p:attrNameLst>
                                          <p:attrName>style.visibility</p:attrName>
                                        </p:attrNameLst>
                                      </p:cBhvr>
                                      <p:to>
                                        <p:strVal val="visible"/>
                                      </p:to>
                                    </p:set>
                                    <p:animEffect filter="fade">
                                      <p:cBhvr>
                                        <p:cTn id="31" dur="1000"/>
                                        <p:tgtEl>
                                          <p:spTgt spid="8235"/>
                                        </p:tgtEl>
                                      </p:cBhvr>
                                    </p:animEffect>
                                    <p:anim calcmode="lin" valueType="num">
                                      <p:cBhvr>
                                        <p:cTn id="32" dur="1000" fill="hold"/>
                                        <p:tgtEl>
                                          <p:spTgt spid="8235"/>
                                        </p:tgtEl>
                                        <p:attrNameLst>
                                          <p:attrName>ppt_x</p:attrName>
                                        </p:attrNameLst>
                                      </p:cBhvr>
                                      <p:tavLst>
                                        <p:tav tm="0">
                                          <p:val>
                                            <p:strVal val="#ppt_x"/>
                                          </p:val>
                                        </p:tav>
                                        <p:tav tm="100000">
                                          <p:val>
                                            <p:strVal val="#ppt_x"/>
                                          </p:val>
                                        </p:tav>
                                      </p:tavLst>
                                    </p:anim>
                                    <p:anim calcmode="lin" valueType="num">
                                      <p:cBhvr>
                                        <p:cTn id="33"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P spid="8236" grpId="0" bldLvl="0" animBg="1"/>
      <p:bldP spid="8236" grpId="1"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496185" y="2745740"/>
            <a:ext cx="6120130" cy="3060065"/>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712085" y="1303338"/>
            <a:ext cx="7488238"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rPr>
              <a:t>二、</a:t>
            </a:r>
            <a:r>
              <a:rPr sz="2000" b="1" dirty="0">
                <a:solidFill>
                  <a:schemeClr val="bg2">
                    <a:lumMod val="50000"/>
                  </a:schemeClr>
                </a:solidFill>
                <a:ea typeface="宋体" panose="02010600030101010101" pitchFamily="2" charset="-122"/>
              </a:rPr>
              <a:t>爱情态度理论</a:t>
            </a:r>
            <a:endParaRPr sz="2000" b="1" dirty="0">
              <a:solidFill>
                <a:schemeClr val="bg2">
                  <a:lumMod val="50000"/>
                </a:schemeClr>
              </a:solidFill>
              <a:ea typeface="宋体" panose="02010600030101010101" pitchFamily="2" charset="-122"/>
            </a:endParaRPr>
          </a:p>
        </p:txBody>
      </p:sp>
      <p:sp>
        <p:nvSpPr>
          <p:cNvPr id="8234" name="TextBox 16"/>
          <p:cNvSpPr/>
          <p:nvPr/>
        </p:nvSpPr>
        <p:spPr>
          <a:xfrm>
            <a:off x="2712085" y="1781175"/>
            <a:ext cx="7488238" cy="739140"/>
          </a:xfrm>
          <a:prstGeom prst="rect">
            <a:avLst/>
          </a:prstGeom>
          <a:noFill/>
          <a:ln w="9525">
            <a:noFill/>
          </a:ln>
        </p:spPr>
        <p:txBody>
          <a:bodyPr wrap="square">
            <a:spAutoFit/>
          </a:bodyPr>
          <a:p>
            <a:pPr marL="457200" lvl="1"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人格心理学有关爱情的理论与个人生命成长的发展相联系，但更重视人格所蕴含的稳定、不变的意涵，也就是强调个人生命线的持久、稳定的方向。</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8235" name="TextBox 17"/>
          <p:cNvSpPr/>
          <p:nvPr/>
        </p:nvSpPr>
        <p:spPr>
          <a:xfrm>
            <a:off x="3129915" y="2988310"/>
            <a:ext cx="4982845" cy="2790825"/>
          </a:xfrm>
          <a:prstGeom prst="rect">
            <a:avLst/>
          </a:prstGeom>
          <a:noFill/>
          <a:ln w="9525">
            <a:noFill/>
          </a:ln>
        </p:spPr>
        <p:txBody>
          <a:bodyPr wrap="square">
            <a:spAutoFit/>
          </a:bodyPr>
          <a:p>
            <a:pPr marL="0" lvl="0" indent="457200">
              <a:lnSpc>
                <a:spcPct val="100000"/>
              </a:lnSpc>
              <a:spcBef>
                <a:spcPts val="0"/>
              </a:spcBef>
              <a:spcAft>
                <a:spcPts val="0"/>
              </a:spcAft>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情态度理论由罗宾提出，他认为爱情是对某一特定的他人所持有的一种态度。这种理论将爱情归为社会心理学的人际吸引，并能使用一般测量方法研究爱情。他假设爱情是可以被测量的独立概念，可视为一个人对特定他人的多面性态度，他从文艺著作、普通常识及人际吸引的文献资料中，寻找拟定叙述感情的题目，经过项目分析、信度、效度考验而建立爱情量表(lovescale)和喜欢量表(likingscale)，他发现爱情与喜欢有质的差别，而其爱情量表中包含三种成份︰</a:t>
            </a:r>
            <a:r>
              <a:rPr lang="zh-CN" altLang="en-US" sz="1600" b="1" dirty="0">
                <a:solidFill>
                  <a:schemeClr val="accent4"/>
                </a:solidFill>
                <a:latin typeface="微软雅黑" panose="020B0503020204020204" charset="-122"/>
                <a:ea typeface="微软雅黑" panose="020B0503020204020204" charset="-122"/>
                <a:sym typeface="微软雅黑" panose="020B0503020204020204" charset="-122"/>
              </a:rPr>
              <a:t>一是亲和和依赖需求；二是帮助对方的倾向；三是排他性与独占性。</a:t>
            </a:r>
            <a:endParaRPr lang="zh-CN" altLang="en-US" sz="1600" b="1" dirty="0">
              <a:solidFill>
                <a:schemeClr val="accent4"/>
              </a:solidFill>
              <a:latin typeface="微软雅黑" panose="020B0503020204020204" charset="-122"/>
              <a:ea typeface="微软雅黑" panose="020B0503020204020204" charset="-122"/>
              <a:sym typeface="微软雅黑" panose="020B0503020204020204" charset="-122"/>
            </a:endParaRPr>
          </a:p>
        </p:txBody>
      </p:sp>
      <p:sp>
        <p:nvSpPr>
          <p:cNvPr id="8236" name="矩形 2"/>
          <p:cNvSpPr/>
          <p:nvPr/>
        </p:nvSpPr>
        <p:spPr>
          <a:xfrm>
            <a:off x="8112760" y="2745105"/>
            <a:ext cx="3370580" cy="306070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8234">
                                            <p:txEl>
                                              <p:charRg st="0" end="30"/>
                                            </p:txEl>
                                          </p:spTgt>
                                        </p:tgtEl>
                                        <p:attrNameLst>
                                          <p:attrName>style.visibility</p:attrName>
                                        </p:attrNameLst>
                                      </p:cBhvr>
                                      <p:to>
                                        <p:strVal val="visible"/>
                                      </p:to>
                                    </p:set>
                                    <p:animScale>
                                      <p:cBhvr>
                                        <p:cTn id="13"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234">
                                            <p:txEl>
                                              <p:charRg st="0" end="30"/>
                                            </p:txEl>
                                          </p:spTgt>
                                        </p:tgtEl>
                                        <p:attrNameLst>
                                          <p:attrName>ppt_x</p:attrName>
                                          <p:attrName>ppt_y</p:attrName>
                                        </p:attrNameLst>
                                      </p:cBhvr>
                                    </p:animMotion>
                                    <p:animEffect filter="fade">
                                      <p:cBhvr>
                                        <p:cTn id="15" dur="1000"/>
                                        <p:tgtEl>
                                          <p:spTgt spid="8234">
                                            <p:txEl>
                                              <p:charRg st="0" end="30"/>
                                            </p:txEl>
                                          </p:spTgt>
                                        </p:tgtEl>
                                      </p:cBhvr>
                                    </p:animEffect>
                                  </p:childTnLst>
                                </p:cTn>
                              </p:par>
                            </p:childTnLst>
                          </p:cTn>
                        </p:par>
                        <p:par>
                          <p:cTn id="16" fill="hold">
                            <p:stCondLst>
                              <p:cond delay="8399"/>
                            </p:stCondLst>
                            <p:childTnLst>
                              <p:par>
                                <p:cTn id="17" presetID="2" presetClass="entr" presetSubtype="8" fill="hold" grpId="0" nodeType="afterEffect">
                                  <p:stCondLst>
                                    <p:cond delay="0"/>
                                  </p:stCondLst>
                                  <p:childTnLst>
                                    <p:set>
                                      <p:cBhvr>
                                        <p:cTn id="18" dur="1" fill="hold">
                                          <p:stCondLst>
                                            <p:cond delay="0"/>
                                          </p:stCondLst>
                                        </p:cTn>
                                        <p:tgtEl>
                                          <p:spTgt spid="8236"/>
                                        </p:tgtEl>
                                        <p:attrNameLst>
                                          <p:attrName>style.visibility</p:attrName>
                                        </p:attrNameLst>
                                      </p:cBhvr>
                                      <p:to>
                                        <p:strVal val="visible"/>
                                      </p:to>
                                    </p:set>
                                    <p:anim calcmode="lin" valueType="num">
                                      <p:cBhvr>
                                        <p:cTn id="19" dur="500" fill="hold"/>
                                        <p:tgtEl>
                                          <p:spTgt spid="8236"/>
                                        </p:tgtEl>
                                        <p:attrNameLst>
                                          <p:attrName>ppt_x</p:attrName>
                                        </p:attrNameLst>
                                      </p:cBhvr>
                                      <p:tavLst>
                                        <p:tav tm="0">
                                          <p:val>
                                            <p:strVal val="0-#ppt_w/2"/>
                                          </p:val>
                                        </p:tav>
                                        <p:tav tm="100000">
                                          <p:val>
                                            <p:strVal val="#ppt_x"/>
                                          </p:val>
                                        </p:tav>
                                      </p:tavLst>
                                    </p:anim>
                                    <p:anim calcmode="lin" valueType="num">
                                      <p:cBhvr>
                                        <p:cTn id="20" dur="500" fill="hold"/>
                                        <p:tgtEl>
                                          <p:spTgt spid="8236"/>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8236"/>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8225"/>
                                        </p:tgtEl>
                                        <p:attrNameLst>
                                          <p:attrName>style.visibility</p:attrName>
                                        </p:attrNameLst>
                                      </p:cBhvr>
                                      <p:to>
                                        <p:strVal val="visible"/>
                                      </p:to>
                                    </p:set>
                                    <p:anim calcmode="lin" valueType="num">
                                      <p:cBhvr>
                                        <p:cTn id="25" dur="500" fill="hold"/>
                                        <p:tgtEl>
                                          <p:spTgt spid="8225"/>
                                        </p:tgtEl>
                                        <p:attrNameLst>
                                          <p:attrName>ppt_x</p:attrName>
                                        </p:attrNameLst>
                                      </p:cBhvr>
                                      <p:tavLst>
                                        <p:tav tm="0">
                                          <p:val>
                                            <p:strVal val="1+#ppt_w/2"/>
                                          </p:val>
                                        </p:tav>
                                        <p:tav tm="100000">
                                          <p:val>
                                            <p:strVal val="#ppt_x"/>
                                          </p:val>
                                        </p:tav>
                                      </p:tavLst>
                                    </p:anim>
                                    <p:anim calcmode="lin" valueType="num">
                                      <p:cBhvr>
                                        <p:cTn id="26" dur="500" fill="hold"/>
                                        <p:tgtEl>
                                          <p:spTgt spid="8225"/>
                                        </p:tgtEl>
                                        <p:attrNameLst>
                                          <p:attrName>ppt_y</p:attrName>
                                        </p:attrNameLst>
                                      </p:cBhvr>
                                      <p:tavLst>
                                        <p:tav tm="0">
                                          <p:val>
                                            <p:strVal val="#ppt_y"/>
                                          </p:val>
                                        </p:tav>
                                        <p:tav tm="100000">
                                          <p:val>
                                            <p:strVal val="#ppt_y"/>
                                          </p:val>
                                        </p:tav>
                                      </p:tavLst>
                                    </p:anim>
                                  </p:childTnLst>
                                </p:cTn>
                              </p:par>
                              <p:par>
                                <p:cTn id="27" presetID="8" presetClass="emph" presetSubtype="0" fill="hold" grpId="1" nodeType="withEffect">
                                  <p:stCondLst>
                                    <p:cond delay="0"/>
                                  </p:stCondLst>
                                  <p:childTnLst>
                                    <p:animRot by="43200000">
                                      <p:cBhvr>
                                        <p:cTn id="28" dur="300" fill="hold"/>
                                        <p:tgtEl>
                                          <p:spTgt spid="8225"/>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8235"/>
                                        </p:tgtEl>
                                        <p:attrNameLst>
                                          <p:attrName>style.visibility</p:attrName>
                                        </p:attrNameLst>
                                      </p:cBhvr>
                                      <p:to>
                                        <p:strVal val="visible"/>
                                      </p:to>
                                    </p:set>
                                    <p:animEffect filter="fade">
                                      <p:cBhvr>
                                        <p:cTn id="31" dur="1000"/>
                                        <p:tgtEl>
                                          <p:spTgt spid="8235"/>
                                        </p:tgtEl>
                                      </p:cBhvr>
                                    </p:animEffect>
                                    <p:anim calcmode="lin" valueType="num">
                                      <p:cBhvr>
                                        <p:cTn id="32" dur="1000" fill="hold"/>
                                        <p:tgtEl>
                                          <p:spTgt spid="8235"/>
                                        </p:tgtEl>
                                        <p:attrNameLst>
                                          <p:attrName>ppt_x</p:attrName>
                                        </p:attrNameLst>
                                      </p:cBhvr>
                                      <p:tavLst>
                                        <p:tav tm="0">
                                          <p:val>
                                            <p:strVal val="#ppt_x"/>
                                          </p:val>
                                        </p:tav>
                                        <p:tav tm="100000">
                                          <p:val>
                                            <p:strVal val="#ppt_x"/>
                                          </p:val>
                                        </p:tav>
                                      </p:tavLst>
                                    </p:anim>
                                    <p:anim calcmode="lin" valueType="num">
                                      <p:cBhvr>
                                        <p:cTn id="33"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P spid="8236" grpId="0" bldLvl="0" animBg="1"/>
      <p:bldP spid="8236" grpId="1"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496185" y="2745740"/>
            <a:ext cx="6120130" cy="3060065"/>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712085" y="1303338"/>
            <a:ext cx="7488238"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三、约翰</a:t>
            </a:r>
            <a:r>
              <a:rPr lang="zh-CN" altLang="en-US" sz="2000" b="1" dirty="0">
                <a:solidFill>
                  <a:schemeClr val="bg2">
                    <a:lumMod val="50000"/>
                  </a:schemeClr>
                </a:solidFill>
                <a:ea typeface="宋体" panose="02010600030101010101" pitchFamily="2" charset="-122"/>
                <a:cs typeface="宋体" panose="02010600030101010101" pitchFamily="2" charset="-122"/>
                <a:sym typeface="+mn-ea"/>
              </a:rPr>
              <a:t>·李的爱情彩虹图</a:t>
            </a:r>
            <a:endParaRPr sz="2000" b="1" dirty="0">
              <a:solidFill>
                <a:schemeClr val="bg2">
                  <a:lumMod val="50000"/>
                </a:schemeClr>
              </a:solidFill>
              <a:ea typeface="宋体" panose="02010600030101010101" pitchFamily="2" charset="-122"/>
            </a:endParaRPr>
          </a:p>
        </p:txBody>
      </p:sp>
      <p:sp>
        <p:nvSpPr>
          <p:cNvPr id="8235" name="TextBox 17"/>
          <p:cNvSpPr/>
          <p:nvPr/>
        </p:nvSpPr>
        <p:spPr>
          <a:xfrm>
            <a:off x="2983230" y="3351530"/>
            <a:ext cx="4982845" cy="1710690"/>
          </a:xfrm>
          <a:prstGeom prst="rect">
            <a:avLst/>
          </a:prstGeom>
          <a:noFill/>
          <a:ln w="9525">
            <a:noFill/>
          </a:ln>
        </p:spPr>
        <p:txBody>
          <a:bodyPr wrap="square">
            <a:spAutoFit/>
          </a:bodyPr>
          <a:p>
            <a:pPr marL="457200" lvl="1"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加拿大社会学家约翰李（John.Alan.Lee）将男女之间的爱情分成六种形态︰情欲之爱(eros)、游戏之爱(ludus)、友谊之爱(storge)、依附之爱(mania)、现实之爱(pragama)及利他之爱(agape)。</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8236" name="矩形 2"/>
          <p:cNvSpPr/>
          <p:nvPr/>
        </p:nvSpPr>
        <p:spPr>
          <a:xfrm>
            <a:off x="8112760" y="2745105"/>
            <a:ext cx="3370580" cy="306070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236"/>
                                        </p:tgtEl>
                                        <p:attrNameLst>
                                          <p:attrName>style.visibility</p:attrName>
                                        </p:attrNameLst>
                                      </p:cBhvr>
                                      <p:to>
                                        <p:strVal val="visible"/>
                                      </p:to>
                                    </p:set>
                                    <p:anim calcmode="lin" valueType="num">
                                      <p:cBhvr>
                                        <p:cTn id="13" dur="500" fill="hold"/>
                                        <p:tgtEl>
                                          <p:spTgt spid="8236"/>
                                        </p:tgtEl>
                                        <p:attrNameLst>
                                          <p:attrName>ppt_x</p:attrName>
                                        </p:attrNameLst>
                                      </p:cBhvr>
                                      <p:tavLst>
                                        <p:tav tm="0">
                                          <p:val>
                                            <p:strVal val="0-#ppt_w/2"/>
                                          </p:val>
                                        </p:tav>
                                        <p:tav tm="100000">
                                          <p:val>
                                            <p:strVal val="#ppt_x"/>
                                          </p:val>
                                        </p:tav>
                                      </p:tavLst>
                                    </p:anim>
                                    <p:anim calcmode="lin" valueType="num">
                                      <p:cBhvr>
                                        <p:cTn id="14" dur="500" fill="hold"/>
                                        <p:tgtEl>
                                          <p:spTgt spid="8236"/>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43200000">
                                      <p:cBhvr>
                                        <p:cTn id="16" dur="300" fill="hold"/>
                                        <p:tgtEl>
                                          <p:spTgt spid="8236"/>
                                        </p:tgtEl>
                                        <p:attrNameLst>
                                          <p:attrName>r</p:attrName>
                                        </p:attrNameLst>
                                      </p:cBhvr>
                                    </p:animRot>
                                  </p:childTnLst>
                                </p:cTn>
                              </p:par>
                              <p:par>
                                <p:cTn id="17" presetID="2" presetClass="entr" presetSubtype="2" fill="hold" grpId="0" nodeType="withEffect">
                                  <p:stCondLst>
                                    <p:cond delay="0"/>
                                  </p:stCondLst>
                                  <p:childTnLst>
                                    <p:set>
                                      <p:cBhvr>
                                        <p:cTn id="18" dur="1" fill="hold">
                                          <p:stCondLst>
                                            <p:cond delay="0"/>
                                          </p:stCondLst>
                                        </p:cTn>
                                        <p:tgtEl>
                                          <p:spTgt spid="8225"/>
                                        </p:tgtEl>
                                        <p:attrNameLst>
                                          <p:attrName>style.visibility</p:attrName>
                                        </p:attrNameLst>
                                      </p:cBhvr>
                                      <p:to>
                                        <p:strVal val="visible"/>
                                      </p:to>
                                    </p:set>
                                    <p:anim calcmode="lin" valueType="num">
                                      <p:cBhvr>
                                        <p:cTn id="19" dur="500" fill="hold"/>
                                        <p:tgtEl>
                                          <p:spTgt spid="8225"/>
                                        </p:tgtEl>
                                        <p:attrNameLst>
                                          <p:attrName>ppt_x</p:attrName>
                                        </p:attrNameLst>
                                      </p:cBhvr>
                                      <p:tavLst>
                                        <p:tav tm="0">
                                          <p:val>
                                            <p:strVal val="1+#ppt_w/2"/>
                                          </p:val>
                                        </p:tav>
                                        <p:tav tm="100000">
                                          <p:val>
                                            <p:strVal val="#ppt_x"/>
                                          </p:val>
                                        </p:tav>
                                      </p:tavLst>
                                    </p:anim>
                                    <p:anim calcmode="lin" valueType="num">
                                      <p:cBhvr>
                                        <p:cTn id="20" dur="500" fill="hold"/>
                                        <p:tgtEl>
                                          <p:spTgt spid="822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8225"/>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8235"/>
                                        </p:tgtEl>
                                        <p:attrNameLst>
                                          <p:attrName>style.visibility</p:attrName>
                                        </p:attrNameLst>
                                      </p:cBhvr>
                                      <p:to>
                                        <p:strVal val="visible"/>
                                      </p:to>
                                    </p:set>
                                    <p:animEffect filter="fade">
                                      <p:cBhvr>
                                        <p:cTn id="25" dur="1000"/>
                                        <p:tgtEl>
                                          <p:spTgt spid="8235"/>
                                        </p:tgtEl>
                                      </p:cBhvr>
                                    </p:animEffect>
                                    <p:anim calcmode="lin" valueType="num">
                                      <p:cBhvr>
                                        <p:cTn id="26" dur="1000" fill="hold"/>
                                        <p:tgtEl>
                                          <p:spTgt spid="8235"/>
                                        </p:tgtEl>
                                        <p:attrNameLst>
                                          <p:attrName>ppt_x</p:attrName>
                                        </p:attrNameLst>
                                      </p:cBhvr>
                                      <p:tavLst>
                                        <p:tav tm="0">
                                          <p:val>
                                            <p:strVal val="#ppt_x"/>
                                          </p:val>
                                        </p:tav>
                                        <p:tav tm="100000">
                                          <p:val>
                                            <p:strVal val="#ppt_x"/>
                                          </p:val>
                                        </p:tav>
                                      </p:tavLst>
                                    </p:anim>
                                    <p:anim calcmode="lin" valueType="num">
                                      <p:cBhvr>
                                        <p:cTn id="27" dur="1000" fill="hold"/>
                                        <p:tgtEl>
                                          <p:spTgt spid="82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P spid="8236" grpId="0" bldLvl="0" animBg="1"/>
      <p:bldP spid="8236"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8225" name="平行四边形 1"/>
          <p:cNvSpPr/>
          <p:nvPr/>
        </p:nvSpPr>
        <p:spPr>
          <a:xfrm>
            <a:off x="2506345" y="2173605"/>
            <a:ext cx="6120130" cy="3060065"/>
          </a:xfrm>
          <a:prstGeom prst="parallelogram">
            <a:avLst>
              <a:gd name="adj" fmla="val 24991"/>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miter/>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grpSp>
        <p:nvGrpSpPr>
          <p:cNvPr id="8226" name="组合 8225"/>
          <p:cNvGrpSpPr/>
          <p:nvPr/>
        </p:nvGrpSpPr>
        <p:grpSpPr>
          <a:xfrm>
            <a:off x="1883410" y="512763"/>
            <a:ext cx="539750" cy="539750"/>
            <a:chOff x="0" y="0"/>
            <a:chExt cx="540000" cy="540000"/>
          </a:xfrm>
        </p:grpSpPr>
        <p:sp>
          <p:nvSpPr>
            <p:cNvPr id="82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82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8229"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爱情的理论</a:t>
            </a:r>
            <a:endParaRPr lang="zh-CN" altLang="en-US" dirty="0">
              <a:ea typeface="宋体" panose="02010600030101010101" pitchFamily="2" charset="-122"/>
            </a:endParaRPr>
          </a:p>
        </p:txBody>
      </p:sp>
      <p:pic>
        <p:nvPicPr>
          <p:cNvPr id="8230" name="Picture 3" descr="D:\Teliss_Tong\Copy\定期备份\工作备份\！PPT图片及版面资源\06-PPT精选插图\12-标签\绿色箭头标签02.png"/>
          <p:cNvPicPr>
            <a:picLocks noChangeAspect="1"/>
          </p:cNvPicPr>
          <p:nvPr/>
        </p:nvPicPr>
        <p:blipFill>
          <a:blip r:embed="rId1"/>
          <a:stretch>
            <a:fillRect/>
          </a:stretch>
        </p:blipFill>
        <p:spPr>
          <a:xfrm>
            <a:off x="10524173" y="1074738"/>
            <a:ext cx="1260475" cy="769937"/>
          </a:xfrm>
          <a:prstGeom prst="rect">
            <a:avLst/>
          </a:prstGeom>
          <a:noFill/>
          <a:ln w="9525">
            <a:noFill/>
          </a:ln>
        </p:spPr>
      </p:pic>
      <p:sp>
        <p:nvSpPr>
          <p:cNvPr id="8231" name="TextBox 25"/>
          <p:cNvSpPr/>
          <p:nvPr/>
        </p:nvSpPr>
        <p:spPr>
          <a:xfrm>
            <a:off x="10836910" y="1196975"/>
            <a:ext cx="640080" cy="384810"/>
          </a:xfrm>
          <a:prstGeom prst="rect">
            <a:avLst/>
          </a:prstGeom>
          <a:noFill/>
          <a:ln w="9525">
            <a:noFill/>
          </a:ln>
        </p:spPr>
        <p:txBody>
          <a:bodyPr wrap="none">
            <a:spAutoFit/>
          </a:bodyPr>
          <a:p>
            <a:pPr lvl="0" algn="l">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理论</a:t>
            </a:r>
            <a:endParaRPr lang="zh-CN" altLang="en-US" dirty="0">
              <a:ea typeface="宋体" panose="02010600030101010101" pitchFamily="2" charset="-122"/>
            </a:endParaRPr>
          </a:p>
        </p:txBody>
      </p:sp>
      <p:sp>
        <p:nvSpPr>
          <p:cNvPr id="823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8233" name="TextBox 40"/>
          <p:cNvSpPr/>
          <p:nvPr/>
        </p:nvSpPr>
        <p:spPr>
          <a:xfrm>
            <a:off x="2712085" y="1303338"/>
            <a:ext cx="7488238" cy="496570"/>
          </a:xfrm>
          <a:prstGeom prst="rect">
            <a:avLst/>
          </a:prstGeom>
          <a:noFill/>
          <a:ln w="9525">
            <a:noFill/>
          </a:ln>
        </p:spPr>
        <p:txBody>
          <a:bodyPr wrap="square">
            <a:spAutoFit/>
          </a:bodyPr>
          <a:p>
            <a:pPr marL="0" lvl="0" indent="457200">
              <a:lnSpc>
                <a:spcPct val="133000"/>
              </a:lnSpc>
            </a:pPr>
            <a:r>
              <a:rPr lang="zh-CN" altLang="en-US" sz="2000" b="1" dirty="0">
                <a:solidFill>
                  <a:schemeClr val="bg2">
                    <a:lumMod val="50000"/>
                  </a:schemeClr>
                </a:solidFill>
                <a:ea typeface="宋体" panose="02010600030101010101" pitchFamily="2" charset="-122"/>
                <a:sym typeface="+mn-ea"/>
              </a:rPr>
              <a:t>四、爱情依恋理论</a:t>
            </a:r>
            <a:endParaRPr sz="2000" b="1" dirty="0">
              <a:solidFill>
                <a:schemeClr val="bg2">
                  <a:lumMod val="50000"/>
                </a:schemeClr>
              </a:solidFill>
              <a:ea typeface="宋体" panose="02010600030101010101" pitchFamily="2" charset="-122"/>
            </a:endParaRPr>
          </a:p>
        </p:txBody>
      </p:sp>
      <p:sp>
        <p:nvSpPr>
          <p:cNvPr id="8235" name="TextBox 17"/>
          <p:cNvSpPr/>
          <p:nvPr/>
        </p:nvSpPr>
        <p:spPr>
          <a:xfrm>
            <a:off x="2993390" y="2607310"/>
            <a:ext cx="4982845" cy="2439670"/>
          </a:xfrm>
          <a:prstGeom prst="rect">
            <a:avLst/>
          </a:prstGeom>
          <a:noFill/>
          <a:ln w="9525">
            <a:noFill/>
          </a:ln>
        </p:spPr>
        <p:txBody>
          <a:bodyPr wrap="square">
            <a:spAutoFit/>
          </a:bodyPr>
          <a:p>
            <a:pPr marL="457200" lvl="1" indent="457200">
              <a:lnSpc>
                <a:spcPct val="133000"/>
              </a:lnSpc>
            </a:pP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爱情依恋理论将爱情与童年依恋联系研究。婴儿时期与人建立的依恋关系，会使个体形成一个持久且稳定的人格特质，这项特质在个体在与异性建立亲密关系时自然流露出来。Hazan和Shaver将成人的爱情关系视为一种依恋的过程，分三种类型：</a:t>
            </a: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安全依恋，逃避依恋，焦虑</a:t>
            </a:r>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矛盾依恋。</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8236" name="矩形 2"/>
          <p:cNvSpPr/>
          <p:nvPr/>
        </p:nvSpPr>
        <p:spPr>
          <a:xfrm>
            <a:off x="8122920" y="2172970"/>
            <a:ext cx="3370580" cy="306070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cap="flat" cmpd="sng">
            <a:solidFill>
              <a:srgbClr val="92D050"/>
            </a:solidFill>
            <a:prstDash val="solid"/>
            <a:miter/>
            <a:headEnd type="none" w="med" len="med"/>
            <a:tailEnd type="none" w="med" len="med"/>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 name="组合 1"/>
          <p:cNvGrpSpPr/>
          <p:nvPr/>
        </p:nvGrpSpPr>
        <p:grpSpPr>
          <a:xfrm>
            <a:off x="-92075" y="1123950"/>
            <a:ext cx="1868170" cy="4824730"/>
            <a:chOff x="-146" y="1770"/>
            <a:chExt cx="2942" cy="7598"/>
          </a:xfrm>
        </p:grpSpPr>
        <p:sp>
          <p:nvSpPr>
            <p:cNvPr id="7"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4006"/>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145" y="2607"/>
              <a:ext cx="2941" cy="816"/>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144" y="3890"/>
              <a:ext cx="2940" cy="816"/>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学习单元七</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44" y="5173"/>
              <a:ext cx="2940" cy="816"/>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146" y="6456"/>
              <a:ext cx="2942" cy="816"/>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146" y="7739"/>
              <a:ext cx="2942" cy="816"/>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8234" name="TextBox 16"/>
          <p:cNvSpPr/>
          <p:nvPr/>
        </p:nvSpPr>
        <p:spPr>
          <a:xfrm>
            <a:off x="2522855" y="5432425"/>
            <a:ext cx="8970645" cy="739140"/>
          </a:xfrm>
          <a:prstGeom prst="rect">
            <a:avLst/>
          </a:prstGeom>
          <a:noFill/>
          <a:ln w="9525">
            <a:noFill/>
          </a:ln>
        </p:spPr>
        <p:txBody>
          <a:bodyPr wrap="square">
            <a:spAutoFit/>
          </a:bodyPr>
          <a:p>
            <a:pPr marL="0" lvl="0" indent="457200">
              <a:lnSpc>
                <a:spcPct val="133000"/>
              </a:lnSpc>
            </a:pPr>
            <a:r>
              <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rPr>
              <a:t>Hazan和Shaver研究中发现，三种不同的爱情依恋类型在成人中所占比例分别为：安全依附约占56%，逃避依附约占25%，而焦虑∕矛盾依附约占19%，与婴儿依附类型的调查比例相当接近。</a:t>
            </a:r>
            <a:endParaRPr lang="zh-CN" altLang="en-US" sz="1600"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149" name="标题 1"/>
          <p:cNvSpPr/>
          <p:nvPr/>
        </p:nvSpPr>
        <p:spPr>
          <a:xfrm>
            <a:off x="9479598" y="638175"/>
            <a:ext cx="1449387" cy="287338"/>
          </a:xfrm>
          <a:prstGeom prst="rect">
            <a:avLst/>
          </a:prstGeom>
          <a:noFill/>
          <a:ln w="9525">
            <a:noFill/>
          </a:ln>
        </p:spPr>
        <p:txBody>
          <a:bodyPr>
            <a:noAutofit/>
          </a:bodyPr>
          <a:p>
            <a:pPr lvl="0">
              <a:lnSpc>
                <a:spcPct val="100000"/>
              </a:lnSpc>
            </a:pPr>
            <a:r>
              <a:rPr lang="zh-CN" altLang="en-US" sz="12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2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200" baseline="0">
                <a:solidFill>
                  <a:srgbClr val="7BC143"/>
                </a:solidFill>
                <a:latin typeface="微软雅黑" panose="020B0503020204020204" charset="-122"/>
                <a:ea typeface="微软雅黑" panose="020B0503020204020204" charset="-122"/>
                <a:sym typeface="Calibri" panose="020F0502020204030204" charset="0"/>
              </a:rPr>
              <a:t>学习单元七</a:t>
            </a:r>
            <a:endParaRPr lang="zh-CN" altLang="en-US" sz="1200" baseline="0">
              <a:solidFill>
                <a:srgbClr val="7BC143"/>
              </a:solidFill>
              <a:latin typeface="微软雅黑" panose="020B0503020204020204" charset="-122"/>
              <a:ea typeface="微软雅黑" panose="020B0503020204020204" charset="-122"/>
              <a:sym typeface="Calibri" panose="020F050202020403020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33"/>
                                        </p:tgtEl>
                                        <p:attrNameLst>
                                          <p:attrName>style.visibility</p:attrName>
                                        </p:attrNameLst>
                                      </p:cBhvr>
                                      <p:to>
                                        <p:strVal val="visible"/>
                                      </p:to>
                                    </p:set>
                                    <p:animEffect filter="fade">
                                      <p:cBhvr>
                                        <p:cTn id="7" dur="1000"/>
                                        <p:tgtEl>
                                          <p:spTgt spid="8233"/>
                                        </p:tgtEl>
                                      </p:cBhvr>
                                    </p:animEffect>
                                    <p:anim calcmode="lin" valueType="num">
                                      <p:cBhvr>
                                        <p:cTn id="8" dur="1000" fill="hold"/>
                                        <p:tgtEl>
                                          <p:spTgt spid="8233"/>
                                        </p:tgtEl>
                                        <p:attrNameLst>
                                          <p:attrName>ppt_x</p:attrName>
                                        </p:attrNameLst>
                                      </p:cBhvr>
                                      <p:tavLst>
                                        <p:tav tm="0">
                                          <p:val>
                                            <p:strVal val="#ppt_x"/>
                                          </p:val>
                                        </p:tav>
                                        <p:tav tm="100000">
                                          <p:val>
                                            <p:strVal val="#ppt_x"/>
                                          </p:val>
                                        </p:tav>
                                      </p:tavLst>
                                    </p:anim>
                                    <p:anim calcmode="lin" valueType="num">
                                      <p:cBhvr>
                                        <p:cTn id="9" dur="1000" fill="hold"/>
                                        <p:tgtEl>
                                          <p:spTgt spid="82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236"/>
                                        </p:tgtEl>
                                        <p:attrNameLst>
                                          <p:attrName>style.visibility</p:attrName>
                                        </p:attrNameLst>
                                      </p:cBhvr>
                                      <p:to>
                                        <p:strVal val="visible"/>
                                      </p:to>
                                    </p:set>
                                    <p:anim calcmode="lin" valueType="num">
                                      <p:cBhvr>
                                        <p:cTn id="13" dur="500" fill="hold"/>
                                        <p:tgtEl>
                                          <p:spTgt spid="8236"/>
                                        </p:tgtEl>
                                        <p:attrNameLst>
                                          <p:attrName>ppt_x</p:attrName>
                                        </p:attrNameLst>
                                      </p:cBhvr>
                                      <p:tavLst>
                                        <p:tav tm="0">
                                          <p:val>
                                            <p:strVal val="0-#ppt_w/2"/>
                                          </p:val>
                                        </p:tav>
                                        <p:tav tm="100000">
                                          <p:val>
                                            <p:strVal val="#ppt_x"/>
                                          </p:val>
                                        </p:tav>
                                      </p:tavLst>
                                    </p:anim>
                                    <p:anim calcmode="lin" valueType="num">
                                      <p:cBhvr>
                                        <p:cTn id="14" dur="500" fill="hold"/>
                                        <p:tgtEl>
                                          <p:spTgt spid="8236"/>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43200000">
                                      <p:cBhvr>
                                        <p:cTn id="16" dur="300" fill="hold"/>
                                        <p:tgtEl>
                                          <p:spTgt spid="8236"/>
                                        </p:tgtEl>
                                        <p:attrNameLst>
                                          <p:attrName>r</p:attrName>
                                        </p:attrNameLst>
                                      </p:cBhvr>
                                    </p:animRot>
                                  </p:childTnLst>
                                </p:cTn>
                              </p:par>
                              <p:par>
                                <p:cTn id="17" presetID="2" presetClass="entr" presetSubtype="2" fill="hold" grpId="0" nodeType="withEffect">
                                  <p:stCondLst>
                                    <p:cond delay="0"/>
                                  </p:stCondLst>
                                  <p:childTnLst>
                                    <p:set>
                                      <p:cBhvr>
                                        <p:cTn id="18" dur="1" fill="hold">
                                          <p:stCondLst>
                                            <p:cond delay="0"/>
                                          </p:stCondLst>
                                        </p:cTn>
                                        <p:tgtEl>
                                          <p:spTgt spid="8225"/>
                                        </p:tgtEl>
                                        <p:attrNameLst>
                                          <p:attrName>style.visibility</p:attrName>
                                        </p:attrNameLst>
                                      </p:cBhvr>
                                      <p:to>
                                        <p:strVal val="visible"/>
                                      </p:to>
                                    </p:set>
                                    <p:anim calcmode="lin" valueType="num">
                                      <p:cBhvr>
                                        <p:cTn id="19" dur="500" fill="hold"/>
                                        <p:tgtEl>
                                          <p:spTgt spid="8225"/>
                                        </p:tgtEl>
                                        <p:attrNameLst>
                                          <p:attrName>ppt_x</p:attrName>
                                        </p:attrNameLst>
                                      </p:cBhvr>
                                      <p:tavLst>
                                        <p:tav tm="0">
                                          <p:val>
                                            <p:strVal val="1+#ppt_w/2"/>
                                          </p:val>
                                        </p:tav>
                                        <p:tav tm="100000">
                                          <p:val>
                                            <p:strVal val="#ppt_x"/>
                                          </p:val>
                                        </p:tav>
                                      </p:tavLst>
                                    </p:anim>
                                    <p:anim calcmode="lin" valueType="num">
                                      <p:cBhvr>
                                        <p:cTn id="20" dur="500" fill="hold"/>
                                        <p:tgtEl>
                                          <p:spTgt spid="822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8225"/>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8235"/>
                                        </p:tgtEl>
                                        <p:attrNameLst>
                                          <p:attrName>style.visibility</p:attrName>
                                        </p:attrNameLst>
                                      </p:cBhvr>
                                      <p:to>
                                        <p:strVal val="visible"/>
                                      </p:to>
                                    </p:set>
                                    <p:animEffect filter="fade">
                                      <p:cBhvr>
                                        <p:cTn id="25" dur="1000"/>
                                        <p:tgtEl>
                                          <p:spTgt spid="8235"/>
                                        </p:tgtEl>
                                      </p:cBhvr>
                                    </p:animEffect>
                                    <p:anim calcmode="lin" valueType="num">
                                      <p:cBhvr>
                                        <p:cTn id="26" dur="1000" fill="hold"/>
                                        <p:tgtEl>
                                          <p:spTgt spid="8235"/>
                                        </p:tgtEl>
                                        <p:attrNameLst>
                                          <p:attrName>ppt_x</p:attrName>
                                        </p:attrNameLst>
                                      </p:cBhvr>
                                      <p:tavLst>
                                        <p:tav tm="0">
                                          <p:val>
                                            <p:strVal val="#ppt_x"/>
                                          </p:val>
                                        </p:tav>
                                        <p:tav tm="100000">
                                          <p:val>
                                            <p:strVal val="#ppt_x"/>
                                          </p:val>
                                        </p:tav>
                                      </p:tavLst>
                                    </p:anim>
                                    <p:anim calcmode="lin" valueType="num">
                                      <p:cBhvr>
                                        <p:cTn id="27" dur="1000" fill="hold"/>
                                        <p:tgtEl>
                                          <p:spTgt spid="823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52" presetClass="entr" presetSubtype="0" fill="hold" nodeType="afterEffect">
                                  <p:stCondLst>
                                    <p:cond delay="0"/>
                                  </p:stCondLst>
                                  <p:iterate type="wd">
                                    <p:tmPct val="10000"/>
                                  </p:iterate>
                                  <p:childTnLst>
                                    <p:set>
                                      <p:cBhvr>
                                        <p:cTn id="30" dur="1" fill="hold">
                                          <p:stCondLst>
                                            <p:cond delay="0"/>
                                          </p:stCondLst>
                                        </p:cTn>
                                        <p:tgtEl>
                                          <p:spTgt spid="8234">
                                            <p:txEl>
                                              <p:charRg st="0" end="30"/>
                                            </p:txEl>
                                          </p:spTgt>
                                        </p:tgtEl>
                                        <p:attrNameLst>
                                          <p:attrName>style.visibility</p:attrName>
                                        </p:attrNameLst>
                                      </p:cBhvr>
                                      <p:to>
                                        <p:strVal val="visible"/>
                                      </p:to>
                                    </p:set>
                                    <p:animScale>
                                      <p:cBhvr>
                                        <p:cTn id="31" dur="1000" decel="50000" fill="hold">
                                          <p:stCondLst>
                                            <p:cond delay="0"/>
                                          </p:stCondLst>
                                        </p:cTn>
                                        <p:tgtEl>
                                          <p:spTgt spid="8234">
                                            <p:txEl>
                                              <p:charRg st="0" end="3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234">
                                            <p:txEl>
                                              <p:charRg st="0" end="30"/>
                                            </p:txEl>
                                          </p:spTgt>
                                        </p:tgtEl>
                                        <p:attrNameLst>
                                          <p:attrName>ppt_x</p:attrName>
                                          <p:attrName>ppt_y</p:attrName>
                                        </p:attrNameLst>
                                      </p:cBhvr>
                                    </p:animMotion>
                                    <p:animEffect filter="fade">
                                      <p:cBhvr>
                                        <p:cTn id="33" dur="1000"/>
                                        <p:tgtEl>
                                          <p:spTgt spid="8234">
                                            <p:txEl>
                                              <p:charRg st="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5" grpId="0" bldLvl="0" animBg="1"/>
      <p:bldP spid="8225" grpId="1" bldLvl="0" animBg="1"/>
      <p:bldP spid="8233" grpId="0" bldLvl="0"/>
      <p:bldP spid="8235" grpId="0" bldLvl="0"/>
      <p:bldP spid="8236" grpId="0" bldLvl="0" animBg="1"/>
      <p:bldP spid="8236" grpId="1" bldLvl="0" animBg="1"/>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1*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172"/>
  <p:tag name="KSO_WM_UNIT_TYPE" val="b"/>
  <p:tag name="KSO_WM_UNIT_INDEX" val="1"/>
  <p:tag name="KSO_WM_UNIT_ID" val="custom160172_1*b*1"/>
  <p:tag name="KSO_WM_UNIT_CLEAR" val="1"/>
  <p:tag name="KSO_WM_UNIT_LAYERLEVEL" val="1"/>
  <p:tag name="KSO_WM_UNIT_VALUE" val="81"/>
  <p:tag name="KSO_WM_UNIT_ISCONTENTSTITLE" val="0"/>
  <p:tag name="KSO_WM_UNIT_HIGHLIGHT" val="0"/>
  <p:tag name="KSO_WM_UNIT_COMPATIBLE" val="0"/>
  <p:tag name="KSO_WM_UNIT_PRESET_TEXT_INDEX" val="3"/>
  <p:tag name="KSO_WM_UNIT_PRESET_TEXT_LEN" val="17"/>
</p:tagLst>
</file>

<file path=ppt/tags/tag3.xml><?xml version="1.0" encoding="utf-8"?>
<p:tagLst xmlns:p="http://schemas.openxmlformats.org/presentationml/2006/main">
  <p:tag name="KSO_WM_TEMPLATE_THUMBS_INDEX" val="1、4、8、13、18、23、24、25"/>
  <p:tag name="KSO_WM_TEMPLATE_CATEGORY" val="custom"/>
  <p:tag name="KSO_WM_TEMPLATE_INDEX" val="160172"/>
  <p:tag name="KSO_WM_TAG_VERSION" val="1.0"/>
  <p:tag name="KSO_WM_SLIDE_ID" val="custom160172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6559</Words>
  <Application>WPS 演示</Application>
  <PresentationFormat>宽屏</PresentationFormat>
  <Paragraphs>1030</Paragraphs>
  <Slides>32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Arial</vt:lpstr>
      <vt:lpstr>宋体</vt:lpstr>
      <vt:lpstr>Wingdings</vt:lpstr>
      <vt:lpstr>Calibri Light</vt:lpstr>
      <vt:lpstr>Calibri</vt:lpstr>
      <vt:lpstr>微软雅黑</vt:lpstr>
      <vt:lpstr>Bradley Hand ITC</vt:lpstr>
      <vt:lpstr>楷体_GB2312</vt:lpstr>
      <vt:lpstr>華康圓體 Std W3</vt:lpstr>
      <vt:lpstr>Arial Unicode MS</vt:lpstr>
      <vt:lpstr>Calibri</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1</cp:revision>
  <dcterms:created xsi:type="dcterms:W3CDTF">2016-08-25T05:17:47Z</dcterms:created>
  <dcterms:modified xsi:type="dcterms:W3CDTF">2016-08-25T05:20:08Z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